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6"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9" r:id="rId45"/>
    <p:sldId id="300" r:id="rId46"/>
  </p:sldIdLst>
  <p:sldSz cx="12192000" cy="6858000"/>
  <p:notesSz cx="6858000" cy="9144000"/>
  <p:embeddedFontLst>
    <p:embeddedFont>
      <p:font typeface="Consolas" panose="020B0609020204030204" pitchFamily="49" charset="0"/>
      <p:regular r:id="rId48"/>
      <p:bold r:id="rId49"/>
      <p:italic r:id="rId50"/>
      <p:boldItalic r:id="rId51"/>
    </p:embeddedFont>
    <p:embeddedFont>
      <p:font typeface="Lato" panose="020F0502020204030203" pitchFamily="34" charset="0"/>
      <p:regular r:id="rId52"/>
      <p:bold r:id="rId53"/>
      <p:italic r:id="rId54"/>
      <p:boldItalic r:id="rId55"/>
    </p:embeddedFont>
    <p:embeddedFont>
      <p:font typeface="Montserrat" pitchFamily="2" charset="77"/>
      <p:regular r:id="rId56"/>
      <p:bold r:id="rId57"/>
      <p:italic r:id="rId58"/>
      <p:boldItalic r:id="rId59"/>
    </p:embeddedFont>
    <p:embeddedFont>
      <p:font typeface="Play" pitchFamily="2" charset="0"/>
      <p:regular r:id="rId60"/>
      <p:bold r:id="rId61"/>
    </p:embeddedFont>
    <p:embeddedFont>
      <p:font typeface="Roboto Mono" pitchFamily="49" charset="0"/>
      <p:regular r:id="rId62"/>
      <p:bold r:id="rId63"/>
      <p:italic r:id="rId64"/>
      <p:boldItalic r:id="rId65"/>
    </p:embeddedFont>
    <p:embeddedFont>
      <p:font typeface="Trebuchet MS" panose="020B0703020202090204" pitchFamily="34" charset="0"/>
      <p:regular r:id="rId66"/>
      <p:bold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iiU5STBS2YT/yRiN1qfYlG1pigB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f25993eeeb_0_2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2f25993eeeb_0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sz="1000">
                <a:solidFill>
                  <a:schemeClr val="dk1"/>
                </a:solidFill>
              </a:rPr>
              <a:t>Todo: describe node output for delay device plugin</a:t>
            </a:r>
            <a:endParaRPr sz="10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7fe9bf41e4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27fe9bf41e4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CA"/>
              <a:t>Package as a VM image or install during provisioning – what most users of AKS do now. AKS manages driver configuration. Similar experience in other clouds.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7fe9bf41e4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27fe9bf41e4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CA"/>
              <a:t>User typically deploys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7fe9bf41e4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1" name="Google Shape;351;g27fe9bf41e4_0_1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80120ff3cb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CA"/>
              <a:t>Managing compatibility matrix -&gt; addressed through well-tested defaults through GPU operator</a:t>
            </a:r>
            <a:endParaRPr/>
          </a:p>
          <a:p>
            <a:pPr marL="457200" lvl="0" indent="-298450" algn="l" rtl="0">
              <a:lnSpc>
                <a:spcPct val="100000"/>
              </a:lnSpc>
              <a:spcBef>
                <a:spcPts val="0"/>
              </a:spcBef>
              <a:spcAft>
                <a:spcPts val="0"/>
              </a:spcAft>
              <a:buSzPts val="1100"/>
              <a:buChar char="-"/>
            </a:pPr>
            <a:r>
              <a:rPr lang="en-CA"/>
              <a:t>Allows for customization for advanced use-cases </a:t>
            </a:r>
            <a:endParaRPr/>
          </a:p>
          <a:p>
            <a:pPr marL="457200" lvl="0" indent="-298450" algn="l" rtl="0">
              <a:lnSpc>
                <a:spcPct val="100000"/>
              </a:lnSpc>
              <a:spcBef>
                <a:spcPts val="0"/>
              </a:spcBef>
              <a:spcAft>
                <a:spcPts val="0"/>
              </a:spcAft>
              <a:buSzPts val="1100"/>
              <a:buChar char="-"/>
            </a:pPr>
            <a:r>
              <a:rPr lang="en-CA"/>
              <a:t>Upgrades -&gt; </a:t>
            </a:r>
            <a:endParaRPr/>
          </a:p>
          <a:p>
            <a:pPr marL="457200" lvl="0" indent="-298450" algn="l" rtl="0">
              <a:lnSpc>
                <a:spcPct val="100000"/>
              </a:lnSpc>
              <a:spcBef>
                <a:spcPts val="0"/>
              </a:spcBef>
              <a:spcAft>
                <a:spcPts val="0"/>
              </a:spcAft>
              <a:buSzPts val="1100"/>
              <a:buChar char="-"/>
            </a:pPr>
            <a:r>
              <a:rPr lang="en-CA"/>
              <a:t>Transition to Tariq here</a:t>
            </a:r>
            <a:endParaRPr/>
          </a:p>
        </p:txBody>
      </p:sp>
      <p:sp>
        <p:nvSpPr>
          <p:cNvPr id="357" name="Google Shape;357;g280120ff3cb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7fe9bf41e4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Thank you Ganesh! I’ll be going into more detail on the Day 2 challenges </a:t>
            </a:r>
            <a:r>
              <a:rPr lang="en-CA">
                <a:solidFill>
                  <a:schemeClr val="dk1"/>
                </a:solidFill>
                <a:highlight>
                  <a:srgbClr val="FDFDFD"/>
                </a:highlight>
              </a:rPr>
              <a:t>(reconfiguration, upgrade, backup, failover, recovery, etc.</a:t>
            </a:r>
            <a:r>
              <a:rPr lang="en-CA"/>
              <a:t>) of managing GPUs on Kubernetes</a:t>
            </a:r>
            <a:br>
              <a:rPr lang="en-CA"/>
            </a:br>
            <a:br>
              <a:rPr lang="en-CA"/>
            </a:br>
            <a:r>
              <a:rPr lang="en-CA"/>
              <a:t>As we add more nodes to the k8s cluster and set them up for GPU support, we inevitably end up a with an inconsistent GPU SW Stack with different versions of toolkit and the driver applied across the cluster.. This becomes challenging to maintain over time as Cluster admins have to deal with every node on an individual basis. Moreover, </a:t>
            </a:r>
            <a:r>
              <a:rPr lang="en-CA">
                <a:solidFill>
                  <a:schemeClr val="dk1"/>
                </a:solidFill>
              </a:rPr>
              <a:t>the versions of these components are constantly changing and updates become a necessity very soon. We also need to ensure that the right sets of versions are used. </a:t>
            </a:r>
            <a:r>
              <a:rPr lang="en-CA"/>
              <a:t>At large scales, this becomes intractable and very error prone.</a:t>
            </a:r>
            <a:endParaRPr/>
          </a:p>
        </p:txBody>
      </p:sp>
      <p:sp>
        <p:nvSpPr>
          <p:cNvPr id="363" name="Google Shape;363;g27fe9bf41e4_0_1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80120ff3cb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dk1"/>
                </a:solidFill>
              </a:rPr>
              <a:t>Now let’s look closely at the GPU Driver Upgrade process. These are the steps to follow to ensure a error-free upgrade process. (Go over the flow chart briefly)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CA">
                <a:solidFill>
                  <a:schemeClr val="dk1"/>
                </a:solidFill>
              </a:rPr>
              <a:t>Zero downtime upgrades are critical</a:t>
            </a:r>
            <a:endParaRPr>
              <a:solidFill>
                <a:schemeClr val="dk1"/>
              </a:solidFill>
            </a:endParaRPr>
          </a:p>
          <a:p>
            <a:pPr marL="0" lvl="0" indent="0" algn="l" rtl="0">
              <a:spcBef>
                <a:spcPts val="0"/>
              </a:spcBef>
              <a:spcAft>
                <a:spcPts val="0"/>
              </a:spcAft>
              <a:buNone/>
            </a:pPr>
            <a:r>
              <a:rPr lang="en-CA">
                <a:solidFill>
                  <a:schemeClr val="dk1"/>
                </a:solidFill>
              </a:rPr>
              <a:t>Upgrades are disruptive</a:t>
            </a:r>
            <a:endParaRPr sz="1400">
              <a:solidFill>
                <a:schemeClr val="dk1"/>
              </a:solidFill>
            </a:endParaRPr>
          </a:p>
          <a:p>
            <a:pPr marL="0" lvl="0" indent="0" algn="l" rtl="0">
              <a:lnSpc>
                <a:spcPct val="90000"/>
              </a:lnSpc>
              <a:spcBef>
                <a:spcPts val="0"/>
              </a:spcBef>
              <a:spcAft>
                <a:spcPts val="0"/>
              </a:spcAft>
              <a:buNone/>
            </a:pPr>
            <a:r>
              <a:rPr lang="en-CA">
                <a:solidFill>
                  <a:schemeClr val="dk1"/>
                </a:solidFill>
              </a:rPr>
              <a:t>No workloads can run during upgrades</a:t>
            </a:r>
            <a:endParaRPr>
              <a:solidFill>
                <a:schemeClr val="dk1"/>
              </a:solidFill>
            </a:endParaRPr>
          </a:p>
          <a:p>
            <a:pPr marL="0" lvl="0" indent="0" algn="l" rtl="0">
              <a:spcBef>
                <a:spcPts val="0"/>
              </a:spcBef>
              <a:spcAft>
                <a:spcPts val="0"/>
              </a:spcAft>
              <a:buNone/>
            </a:pPr>
            <a:r>
              <a:rPr lang="en-CA">
                <a:solidFill>
                  <a:schemeClr val="dk1"/>
                </a:solidFill>
              </a:rPr>
              <a:t>Control parallelism of driver upgrades in the cluster</a:t>
            </a:r>
            <a:endParaRPr/>
          </a:p>
        </p:txBody>
      </p:sp>
      <p:sp>
        <p:nvSpPr>
          <p:cNvPr id="400" name="Google Shape;400;g280120ff3cb_0_5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f3eb4f7df4_0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Next, we talk about the challenges of maintaining and persisting configurations that are applied on a per-node basis. As an example, it is common to apply GPU sharing configurations like MIG mode, timeslicing or vGPUs on certain nodes..During the day 2 operations on the gpu software stack, Cluster would admins would have to ensure the node-level configurations are also restored after an update/upgrade or a node reboot</a:t>
            </a:r>
            <a:endParaRPr/>
          </a:p>
        </p:txBody>
      </p:sp>
      <p:sp>
        <p:nvSpPr>
          <p:cNvPr id="421" name="Google Shape;421;g2f3eb4f7df4_0_2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80120ff3cb_0_5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6" name="Google Shape;436;g280120ff3cb_0_5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f1014fed97_0_2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f1014fed97_0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As we just have seen, there is a lot of operational overhead when it comes to Managing GPUs at scale in Kubernetes.One way to address this challenge is for Cluster admins to write automation scripts to codify this operational knowledge. But what if we leveraged the power of Kubernetes to solve this problem? Kubernetes Operators are used for this exact purpose!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7fe9bf41e4_0_1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27fe9bf41e4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f17e605228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r>
              <a:rPr lang="en-CA"/>
              <a:t>So, What are Kubernetes Operators? </a:t>
            </a:r>
            <a:br>
              <a:rPr lang="en-CA"/>
            </a:br>
            <a:br>
              <a:rPr lang="en-CA"/>
            </a:br>
            <a:r>
              <a:rPr lang="en-CA">
                <a:solidFill>
                  <a:schemeClr val="dk1"/>
                </a:solidFill>
              </a:rPr>
              <a:t>“Operators are nothing but software extensions that use custom resources to manage applications and their components“. In other words, </a:t>
            </a:r>
            <a:br>
              <a:rPr lang="en-CA">
                <a:solidFill>
                  <a:schemeClr val="dk1"/>
                </a:solidFill>
              </a:rPr>
            </a:br>
            <a:r>
              <a:rPr lang="en-CA">
                <a:solidFill>
                  <a:schemeClr val="dk1"/>
                </a:solidFill>
              </a:rPr>
              <a:t>Operators provide a pattern for developing Kubernetes applications and implementing the  automation of Day 1 and Day 2 tasks </a:t>
            </a:r>
            <a:endParaRPr sz="1000"/>
          </a:p>
        </p:txBody>
      </p:sp>
      <p:sp>
        <p:nvSpPr>
          <p:cNvPr id="475" name="Google Shape;475;g2f17e605228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f17e605228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Here is a diagram that provides a high-level overview of an Operator. </a:t>
            </a:r>
            <a:br>
              <a:rPr lang="en-CA"/>
            </a:br>
            <a:br>
              <a:rPr lang="en-CA"/>
            </a:br>
            <a:r>
              <a:rPr lang="en-CA"/>
              <a:t>Custom resources are a way for users to extend the Kubernetes API and express the desired state and configuration of the application in question. </a:t>
            </a:r>
            <a:br>
              <a:rPr lang="en-CA"/>
            </a:br>
            <a:br>
              <a:rPr lang="en-CA"/>
            </a:br>
            <a:r>
              <a:rPr lang="en-CA"/>
              <a:t>The controller runs in an infinite loop continuously monitoring changes to the custom resource, detecting any differences between the desired state and the live state and finally reconciling the state drift. The controller of the operator is what typically executes the business and operational logic needed to deploy and manage the lifecycle of the application.</a:t>
            </a:r>
            <a:endParaRPr/>
          </a:p>
        </p:txBody>
      </p:sp>
      <p:sp>
        <p:nvSpPr>
          <p:cNvPr id="486" name="Google Shape;486;g2f17e605228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7fd431e5ad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Clr>
                <a:schemeClr val="dk1"/>
              </a:buClr>
              <a:buSzPts val="2800"/>
              <a:buFont typeface="Arial"/>
              <a:buNone/>
            </a:pPr>
            <a:r>
              <a:rPr lang="en-CA" sz="1200">
                <a:solidFill>
                  <a:schemeClr val="dk1"/>
                </a:solidFill>
                <a:highlight>
                  <a:srgbClr val="FDFDFD"/>
                </a:highlight>
              </a:rPr>
              <a:t>(Mention this): With Operators, you can use Kubernetes primitives as building blocks to solve more complex and domain specific problems</a:t>
            </a:r>
            <a:endParaRPr/>
          </a:p>
        </p:txBody>
      </p:sp>
      <p:sp>
        <p:nvSpPr>
          <p:cNvPr id="492" name="Google Shape;492;g27fd431e5ad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7fd431e5ad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27fd431e5ad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f0c569bd9e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4" name="Google Shape;504;g2f0c569bd9e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7fe3337b3a_0_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2" name="Google Shape;512;g27fe3337b3a_0_4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80120ff3c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Arial"/>
              <a:buNone/>
            </a:pPr>
            <a:endParaRPr sz="1400" b="1">
              <a:solidFill>
                <a:schemeClr val="dk1"/>
              </a:solidFill>
            </a:endParaRPr>
          </a:p>
          <a:p>
            <a:pPr marL="0" lvl="0" indent="0" algn="l" rtl="0">
              <a:lnSpc>
                <a:spcPct val="90000"/>
              </a:lnSpc>
              <a:spcBef>
                <a:spcPts val="0"/>
              </a:spcBef>
              <a:spcAft>
                <a:spcPts val="0"/>
              </a:spcAft>
              <a:buClr>
                <a:schemeClr val="dk1"/>
              </a:buClr>
              <a:buSzPts val="2800"/>
              <a:buFont typeface="Arial"/>
              <a:buNone/>
            </a:pPr>
            <a:br>
              <a:rPr lang="en-CA" sz="1400">
                <a:solidFill>
                  <a:schemeClr val="dk1"/>
                </a:solidFill>
              </a:rPr>
            </a:br>
            <a:r>
              <a:rPr lang="en-CA" sz="1400">
                <a:solidFill>
                  <a:schemeClr val="dk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Common API (ClusterPolicy</a:t>
            </a:r>
            <a:r>
              <a:rPr lang="en-CA" sz="1400">
                <a:solidFill>
                  <a:schemeClr val="dk1"/>
                </a:solidFill>
              </a:rPr>
              <a:t>) to configure and handle the lifecycle of the gpu software stack</a:t>
            </a:r>
            <a:br>
              <a:rPr lang="en-CA" sz="1400">
                <a:solidFill>
                  <a:schemeClr val="dk1"/>
                </a:solidFill>
              </a:rPr>
            </a:br>
            <a:br>
              <a:rPr lang="en-CA" sz="1400">
                <a:solidFill>
                  <a:schemeClr val="dk1"/>
                </a:solidFill>
              </a:rPr>
            </a:br>
            <a:endParaRPr sz="1400">
              <a:solidFill>
                <a:schemeClr val="dk1"/>
              </a:solidFill>
            </a:endParaRPr>
          </a:p>
          <a:p>
            <a:pPr marL="0" lvl="0" indent="0" algn="l" rtl="0">
              <a:lnSpc>
                <a:spcPct val="90000"/>
              </a:lnSpc>
              <a:spcBef>
                <a:spcPts val="0"/>
              </a:spcBef>
              <a:spcAft>
                <a:spcPts val="0"/>
              </a:spcAft>
              <a:buClr>
                <a:schemeClr val="dk1"/>
              </a:buClr>
              <a:buSzPts val="2800"/>
              <a:buFont typeface="Arial"/>
              <a:buNone/>
            </a:pPr>
            <a:r>
              <a:rPr lang="en-CA" sz="1400">
                <a:solidFill>
                  <a:schemeClr val="dk1"/>
                </a:solidFill>
              </a:rPr>
              <a:t>ClusterPolicy API defines a spec to express state in terms of the GPU software components while abstracting out all of the YAML manifests needed to bring them up</a:t>
            </a:r>
            <a:endParaRPr sz="1400">
              <a:solidFill>
                <a:schemeClr val="dk1"/>
              </a:solidFill>
            </a:endParaRPr>
          </a:p>
          <a:p>
            <a:pPr marL="0" lvl="0" indent="0" algn="l" rtl="0">
              <a:lnSpc>
                <a:spcPct val="90000"/>
              </a:lnSpc>
              <a:spcBef>
                <a:spcPts val="0"/>
              </a:spcBef>
              <a:spcAft>
                <a:spcPts val="0"/>
              </a:spcAft>
              <a:buClr>
                <a:schemeClr val="dk1"/>
              </a:buClr>
              <a:buSzPts val="2800"/>
              <a:buFont typeface="Arial"/>
              <a:buNone/>
            </a:pPr>
            <a:endParaRPr sz="1400">
              <a:solidFill>
                <a:schemeClr val="dk1"/>
              </a:solidFill>
            </a:endParaRPr>
          </a:p>
          <a:p>
            <a:pPr marL="0" lvl="0" indent="0" algn="l" rtl="0">
              <a:lnSpc>
                <a:spcPct val="90000"/>
              </a:lnSpc>
              <a:spcBef>
                <a:spcPts val="0"/>
              </a:spcBef>
              <a:spcAft>
                <a:spcPts val="0"/>
              </a:spcAft>
              <a:buClr>
                <a:schemeClr val="dk1"/>
              </a:buClr>
              <a:buSzPts val="2800"/>
              <a:buFont typeface="Arial"/>
              <a:buNone/>
            </a:pPr>
            <a:endParaRPr sz="1400">
              <a:solidFill>
                <a:schemeClr val="dk1"/>
              </a:solidFill>
            </a:endParaRPr>
          </a:p>
          <a:p>
            <a:pPr marL="0" lvl="0" indent="0" algn="l" rtl="0">
              <a:lnSpc>
                <a:spcPct val="90000"/>
              </a:lnSpc>
              <a:spcBef>
                <a:spcPts val="0"/>
              </a:spcBef>
              <a:spcAft>
                <a:spcPts val="0"/>
              </a:spcAft>
              <a:buClr>
                <a:schemeClr val="dk1"/>
              </a:buClr>
              <a:buSzPts val="2800"/>
              <a:buFont typeface="Arial"/>
              <a:buNone/>
            </a:pPr>
            <a:r>
              <a:rPr lang="en-CA" sz="1400">
                <a:solidFill>
                  <a:schemeClr val="dk1"/>
                </a:solidFill>
              </a:rPr>
              <a:t>Declarative. The ClusterPolicy has a controller that watches changes to the ClusterPolicy resource and reconcile the current state with the desired state</a:t>
            </a:r>
            <a:endParaRPr sz="1400">
              <a:solidFill>
                <a:schemeClr val="dk1"/>
              </a:solidFill>
            </a:endParaRPr>
          </a:p>
          <a:p>
            <a:pPr marL="0" lvl="0" indent="0" algn="l" rtl="0">
              <a:lnSpc>
                <a:spcPct val="100000"/>
              </a:lnSpc>
              <a:spcBef>
                <a:spcPts val="0"/>
              </a:spcBef>
              <a:spcAft>
                <a:spcPts val="0"/>
              </a:spcAft>
              <a:buSzPts val="1100"/>
              <a:buNone/>
            </a:pPr>
            <a:endParaRPr sz="1400"/>
          </a:p>
        </p:txBody>
      </p:sp>
      <p:sp>
        <p:nvSpPr>
          <p:cNvPr id="549" name="Google Shape;549;g280120ff3c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f1e2a1669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5" name="Google Shape;575;g2f1e2a1669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f1e2a1669e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3" name="Google Shape;583;g2f1e2a1669e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f1e2a1669e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6" name="Google Shape;596;g2f1e2a1669e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7fe9bf41e4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27fe9bf41e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f25993eeeb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6" name="Google Shape;606;g2f25993eeeb_0_1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f25993eeeb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6" name="Google Shape;616;g2f25993eeeb_0_2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f409564afd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f409564af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a:solidFill>
                  <a:schemeClr val="dk1"/>
                </a:solidFill>
              </a:rPr>
              <a:t>The next few slides I will be highlighting some of the key components of the operator in more detail.</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a:solidFill>
                  <a:schemeClr val="dk1"/>
                </a:solidFill>
              </a:rPr>
              <a:t>First with the Driver pod – which takes care of installing the NVIDIA driver in a container.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a:solidFill>
                  <a:schemeClr val="dk1"/>
                </a:solidFill>
              </a:rPr>
              <a:t>There are many benefits of the driver container, many which correspond to the benefits of containers in general.</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a:solidFill>
                  <a:schemeClr val="dk1"/>
                </a:solidFill>
              </a:rPr>
              <a:t>We know that driver installs and upgrades  are very error-prone and cumbersome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a:solidFill>
                  <a:schemeClr val="dk1"/>
                </a:solidFill>
              </a:rPr>
              <a:t>By wrapping up the install logic in a container, we provide very reproducible builds that are portable.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a:solidFill>
                  <a:schemeClr val="dk1"/>
                </a:solidFill>
              </a:rPr>
              <a:t>We can then exec into the driver pod and run nvidia-smi to query the GPU and lsmod to view the kernel modules loaded by the driver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a:solidFill>
                  <a:schemeClr val="dk1"/>
                </a:solidFill>
              </a:rPr>
              <a:t>In this example, the 535 Driver is installed on an NVIDIA T4 GPU.</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f409564afd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f409564af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a:solidFill>
                  <a:schemeClr val="dk1"/>
                </a:solidFill>
              </a:rPr>
              <a:t>MIG stands for Multi-Instance GPU. This is currently supported in the A100, A30, H100 GPUs, that allows one to securely partition one physical GPU into separate GPU instances, what we call MIG devices.</a:t>
            </a: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I am not going to go into the details of MIG, but there are many ways you can slice your GPU. </a:t>
            </a: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For example you can have up to 7 slices that have a small amount of GPU compute resources and memory, or you can have less slices where each slice has more compute and memory resources.</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f409564afd_0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f409564af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f409564afd_0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f409564af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f3eb4f7df4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f3eb4f7d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7fe9fb00c5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g27fe9fb00c5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CA"/>
              <a:t>Can be anything -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347ba122e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2f347ba122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l" rtl="0">
              <a:lnSpc>
                <a:spcPct val="90000"/>
              </a:lnSpc>
              <a:spcBef>
                <a:spcPts val="1000"/>
              </a:spcBef>
              <a:spcAft>
                <a:spcPts val="0"/>
              </a:spcAft>
              <a:buClr>
                <a:schemeClr val="dk1"/>
              </a:buClr>
              <a:buSzPts val="1800"/>
              <a:buChar char="●"/>
            </a:pPr>
            <a:r>
              <a:rPr lang="en-CA" sz="2800">
                <a:solidFill>
                  <a:schemeClr val="dk1"/>
                </a:solidFill>
              </a:rPr>
              <a:t>Foundational model (Llama, Phi, Falcon)</a:t>
            </a:r>
            <a:endParaRPr sz="2800">
              <a:solidFill>
                <a:schemeClr val="dk1"/>
              </a:solidFill>
            </a:endParaRPr>
          </a:p>
          <a:p>
            <a:pPr marL="457200" lvl="0" indent="-342900" algn="l" rtl="0">
              <a:lnSpc>
                <a:spcPct val="90000"/>
              </a:lnSpc>
              <a:spcBef>
                <a:spcPts val="0"/>
              </a:spcBef>
              <a:spcAft>
                <a:spcPts val="0"/>
              </a:spcAft>
              <a:buClr>
                <a:schemeClr val="dk1"/>
              </a:buClr>
              <a:buSzPts val="1800"/>
              <a:buChar char="●"/>
            </a:pPr>
            <a:r>
              <a:rPr lang="en-CA" sz="2800">
                <a:solidFill>
                  <a:schemeClr val="dk1"/>
                </a:solidFill>
              </a:rPr>
              <a:t>Data set to fine tune with</a:t>
            </a:r>
            <a:endParaRPr sz="2800">
              <a:solidFill>
                <a:schemeClr val="dk1"/>
              </a:solidFill>
            </a:endParaRPr>
          </a:p>
          <a:p>
            <a:pPr marL="457200" lvl="0" indent="0" algn="l" rtl="0">
              <a:lnSpc>
                <a:spcPct val="90000"/>
              </a:lnSpc>
              <a:spcBef>
                <a:spcPts val="0"/>
              </a:spcBef>
              <a:spcAft>
                <a:spcPts val="0"/>
              </a:spcAft>
              <a:buClr>
                <a:schemeClr val="dk1"/>
              </a:buClr>
              <a:buSzPts val="1800"/>
              <a:buFont typeface="Arial"/>
              <a:buNone/>
            </a:pPr>
            <a:endParaRPr sz="2800">
              <a:solidFill>
                <a:schemeClr val="dk1"/>
              </a:solidFill>
            </a:endParaRPr>
          </a:p>
          <a:p>
            <a:pPr marL="457200" lvl="0" indent="-342900" algn="l" rtl="0">
              <a:lnSpc>
                <a:spcPct val="90000"/>
              </a:lnSpc>
              <a:spcBef>
                <a:spcPts val="0"/>
              </a:spcBef>
              <a:spcAft>
                <a:spcPts val="0"/>
              </a:spcAft>
              <a:buClr>
                <a:schemeClr val="dk1"/>
              </a:buClr>
              <a:buSzPts val="1800"/>
              <a:buChar char="●"/>
            </a:pPr>
            <a:r>
              <a:rPr lang="en-CA" sz="2800">
                <a:solidFill>
                  <a:schemeClr val="dk1"/>
                </a:solidFill>
              </a:rPr>
              <a:t>Enough GPU memory</a:t>
            </a:r>
            <a:endParaRPr sz="2800">
              <a:solidFill>
                <a:schemeClr val="dk1"/>
              </a:solidFill>
            </a:endParaRPr>
          </a:p>
          <a:p>
            <a:pPr marL="457200" lvl="0" indent="-342900" algn="l" rtl="0">
              <a:lnSpc>
                <a:spcPct val="90000"/>
              </a:lnSpc>
              <a:spcBef>
                <a:spcPts val="0"/>
              </a:spcBef>
              <a:spcAft>
                <a:spcPts val="0"/>
              </a:spcAft>
              <a:buClr>
                <a:schemeClr val="dk1"/>
              </a:buClr>
              <a:buSzPts val="1800"/>
              <a:buChar char="●"/>
            </a:pPr>
            <a:r>
              <a:rPr lang="en-CA" sz="2800">
                <a:solidFill>
                  <a:schemeClr val="dk1"/>
                </a:solidFill>
              </a:rPr>
              <a:t>Appropriate VM type</a:t>
            </a:r>
            <a:endParaRPr sz="2800">
              <a:solidFill>
                <a:schemeClr val="dk1"/>
              </a:solidFill>
            </a:endParaRPr>
          </a:p>
          <a:p>
            <a:pPr marL="457200" lvl="0" indent="-342900" algn="l" rtl="0">
              <a:lnSpc>
                <a:spcPct val="90000"/>
              </a:lnSpc>
              <a:spcBef>
                <a:spcPts val="0"/>
              </a:spcBef>
              <a:spcAft>
                <a:spcPts val="0"/>
              </a:spcAft>
              <a:buClr>
                <a:schemeClr val="dk1"/>
              </a:buClr>
              <a:buSzPts val="1800"/>
              <a:buChar char="●"/>
            </a:pPr>
            <a:r>
              <a:rPr lang="en-CA" sz="2800">
                <a:solidFill>
                  <a:schemeClr val="dk1"/>
                </a:solidFill>
              </a:rPr>
              <a:t>Multiple-GPU on same node</a:t>
            </a:r>
            <a:endParaRPr sz="2800">
              <a:solidFill>
                <a:schemeClr val="dk1"/>
              </a:solidFill>
            </a:endParaRPr>
          </a:p>
          <a:p>
            <a:pPr marL="457200" lvl="0" indent="-342900" algn="l" rtl="0">
              <a:lnSpc>
                <a:spcPct val="90000"/>
              </a:lnSpc>
              <a:spcBef>
                <a:spcPts val="0"/>
              </a:spcBef>
              <a:spcAft>
                <a:spcPts val="0"/>
              </a:spcAft>
              <a:buClr>
                <a:schemeClr val="dk1"/>
              </a:buClr>
              <a:buSzPts val="1800"/>
              <a:buChar char="●"/>
            </a:pPr>
            <a:r>
              <a:rPr lang="en-CA" sz="2800">
                <a:solidFill>
                  <a:schemeClr val="dk1"/>
                </a:solidFill>
              </a:rPr>
              <a:t>Multi-node distributed training:</a:t>
            </a:r>
            <a:endParaRPr sz="2800">
              <a:solidFill>
                <a:schemeClr val="dk1"/>
              </a:solidFill>
            </a:endParaRPr>
          </a:p>
          <a:p>
            <a:pPr marL="914400" lvl="1" indent="-342900" algn="l" rtl="0">
              <a:lnSpc>
                <a:spcPct val="90000"/>
              </a:lnSpc>
              <a:spcBef>
                <a:spcPts val="0"/>
              </a:spcBef>
              <a:spcAft>
                <a:spcPts val="0"/>
              </a:spcAft>
              <a:buClr>
                <a:schemeClr val="dk1"/>
              </a:buClr>
              <a:buSzPts val="1800"/>
              <a:buChar char="○"/>
            </a:pPr>
            <a:r>
              <a:rPr lang="en-CA" sz="2400">
                <a:solidFill>
                  <a:schemeClr val="dk1"/>
                </a:solidFill>
              </a:rPr>
              <a:t>Network set up</a:t>
            </a:r>
            <a:endParaRPr sz="2400">
              <a:solidFill>
                <a:schemeClr val="dk1"/>
              </a:solidFill>
            </a:endParaRPr>
          </a:p>
          <a:p>
            <a:pPr marL="914400" lvl="1" indent="-342900" algn="l" rtl="0">
              <a:lnSpc>
                <a:spcPct val="90000"/>
              </a:lnSpc>
              <a:spcBef>
                <a:spcPts val="0"/>
              </a:spcBef>
              <a:spcAft>
                <a:spcPts val="0"/>
              </a:spcAft>
              <a:buClr>
                <a:schemeClr val="dk1"/>
              </a:buClr>
              <a:buSzPts val="1800"/>
              <a:buChar char="○"/>
            </a:pPr>
            <a:r>
              <a:rPr lang="en-CA" sz="2400">
                <a:solidFill>
                  <a:schemeClr val="dk1"/>
                </a:solidFill>
              </a:rPr>
              <a:t>Env variables for addresses</a:t>
            </a:r>
            <a:endParaRPr sz="2400">
              <a:solidFill>
                <a:schemeClr val="dk1"/>
              </a:solidFill>
            </a:endParaRPr>
          </a:p>
          <a:p>
            <a:pPr marL="457200" lvl="0" indent="-342900" algn="l" rtl="0">
              <a:lnSpc>
                <a:spcPct val="90000"/>
              </a:lnSpc>
              <a:spcBef>
                <a:spcPts val="0"/>
              </a:spcBef>
              <a:spcAft>
                <a:spcPts val="0"/>
              </a:spcAft>
              <a:buClr>
                <a:schemeClr val="dk1"/>
              </a:buClr>
              <a:buSzPts val="1800"/>
              <a:buChar char="●"/>
            </a:pPr>
            <a:r>
              <a:rPr lang="en-CA" sz="2800">
                <a:solidFill>
                  <a:schemeClr val="dk1"/>
                </a:solidFill>
              </a:rPr>
              <a:t>Fine-tuning application code</a:t>
            </a:r>
            <a:endParaRPr sz="2800">
              <a:solidFill>
                <a:schemeClr val="dk1"/>
              </a:solidFill>
            </a:endParaRPr>
          </a:p>
          <a:p>
            <a:pPr marL="457200" lvl="0" indent="-342900" algn="l" rtl="0">
              <a:lnSpc>
                <a:spcPct val="90000"/>
              </a:lnSpc>
              <a:spcBef>
                <a:spcPts val="0"/>
              </a:spcBef>
              <a:spcAft>
                <a:spcPts val="0"/>
              </a:spcAft>
              <a:buClr>
                <a:schemeClr val="dk1"/>
              </a:buClr>
              <a:buSzPts val="1800"/>
              <a:buChar char="●"/>
            </a:pPr>
            <a:r>
              <a:rPr lang="en-CA" sz="2400">
                <a:solidFill>
                  <a:schemeClr val="dk1"/>
                </a:solidFill>
              </a:rPr>
              <a:t>Optional need: see GPU usage metrics for utilization, driver config</a:t>
            </a:r>
            <a:r>
              <a:rPr lang="en-CA" sz="2800">
                <a:solidFill>
                  <a:schemeClr val="dk1"/>
                </a:solidFill>
              </a:rPr>
              <a:t> </a:t>
            </a:r>
            <a:endParaRPr sz="28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7fe9fb00c5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g27fe9fb00c5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l" rtl="0">
              <a:lnSpc>
                <a:spcPct val="90000"/>
              </a:lnSpc>
              <a:spcBef>
                <a:spcPts val="1000"/>
              </a:spcBef>
              <a:spcAft>
                <a:spcPts val="0"/>
              </a:spcAft>
              <a:buClr>
                <a:schemeClr val="dk1"/>
              </a:buClr>
              <a:buSzPts val="1800"/>
              <a:buChar char="•"/>
            </a:pPr>
            <a:r>
              <a:rPr lang="en-CA" sz="2800">
                <a:solidFill>
                  <a:schemeClr val="dk1"/>
                </a:solidFill>
              </a:rPr>
              <a:t>Kubeflow Training Operator</a:t>
            </a:r>
            <a:endParaRPr sz="2800">
              <a:solidFill>
                <a:schemeClr val="dk1"/>
              </a:solidFill>
            </a:endParaRPr>
          </a:p>
          <a:p>
            <a:pPr marL="457200" lvl="0" indent="-342900" algn="l" rtl="0">
              <a:lnSpc>
                <a:spcPct val="90000"/>
              </a:lnSpc>
              <a:spcBef>
                <a:spcPts val="0"/>
              </a:spcBef>
              <a:spcAft>
                <a:spcPts val="0"/>
              </a:spcAft>
              <a:buClr>
                <a:schemeClr val="dk1"/>
              </a:buClr>
              <a:buSzPts val="1800"/>
              <a:buChar char="•"/>
            </a:pPr>
            <a:r>
              <a:rPr lang="en-CA" sz="2800">
                <a:solidFill>
                  <a:schemeClr val="dk1"/>
                </a:solidFill>
              </a:rPr>
              <a:t>Ray</a:t>
            </a:r>
            <a:endParaRPr sz="2800">
              <a:solidFill>
                <a:schemeClr val="dk1"/>
              </a:solidFill>
            </a:endParaRPr>
          </a:p>
          <a:p>
            <a:pPr marL="457200" lvl="0" indent="-342900" algn="l" rtl="0">
              <a:lnSpc>
                <a:spcPct val="90000"/>
              </a:lnSpc>
              <a:spcBef>
                <a:spcPts val="0"/>
              </a:spcBef>
              <a:spcAft>
                <a:spcPts val="0"/>
              </a:spcAft>
              <a:buClr>
                <a:schemeClr val="dk1"/>
              </a:buClr>
              <a:buSzPts val="1800"/>
              <a:buChar char="•"/>
            </a:pPr>
            <a:r>
              <a:rPr lang="en-CA" sz="2800">
                <a:solidFill>
                  <a:schemeClr val="dk1"/>
                </a:solidFill>
              </a:rPr>
              <a:t>KAITO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f17e60522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sz="1500" b="1">
                <a:solidFill>
                  <a:srgbClr val="151515"/>
                </a:solidFill>
                <a:highlight>
                  <a:srgbClr val="FFFFFF"/>
                </a:highlight>
              </a:rPr>
              <a:t>Scalability:</a:t>
            </a:r>
            <a:r>
              <a:rPr lang="en-CA" sz="1500">
                <a:solidFill>
                  <a:srgbClr val="151515"/>
                </a:solidFill>
                <a:highlight>
                  <a:srgbClr val="FFFFFF"/>
                </a:highlight>
              </a:rPr>
              <a:t> Kubernetes allows users to scale ML workloads up or down, depending on demand. This ensures that machine learning pipelines can accommodate large-scale processing and training without interfering with other elements of the project. </a:t>
            </a:r>
            <a:endParaRPr sz="1500">
              <a:solidFill>
                <a:srgbClr val="151515"/>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CA" sz="1500" b="1">
                <a:solidFill>
                  <a:srgbClr val="151515"/>
                </a:solidFill>
                <a:highlight>
                  <a:srgbClr val="FFFFFF"/>
                </a:highlight>
              </a:rPr>
              <a:t>Efficiency:</a:t>
            </a:r>
            <a:r>
              <a:rPr lang="en-CA" sz="1500">
                <a:solidFill>
                  <a:srgbClr val="151515"/>
                </a:solidFill>
                <a:highlight>
                  <a:srgbClr val="FFFFFF"/>
                </a:highlight>
              </a:rPr>
              <a:t> Kubernetes optimizes resource allocation by scheduling workloads onto nodes based on their availability and capacity. By ensuring that computing resources are being utilized with intention, users can expect a reduction in cost and an increase in performance.</a:t>
            </a:r>
            <a:br>
              <a:rPr lang="en-CA" sz="1500">
                <a:solidFill>
                  <a:srgbClr val="151515"/>
                </a:solidFill>
                <a:highlight>
                  <a:srgbClr val="FFFFFF"/>
                </a:highlight>
              </a:rPr>
            </a:br>
            <a:br>
              <a:rPr lang="en-CA" sz="1500">
                <a:solidFill>
                  <a:srgbClr val="151515"/>
                </a:solidFill>
                <a:highlight>
                  <a:srgbClr val="FFFFFF"/>
                </a:highlight>
              </a:rPr>
            </a:br>
            <a:r>
              <a:rPr lang="en-CA" sz="1500" b="1">
                <a:solidFill>
                  <a:srgbClr val="151515"/>
                </a:solidFill>
                <a:highlight>
                  <a:srgbClr val="FFFFFF"/>
                </a:highlight>
              </a:rPr>
              <a:t>Fault tolerance:</a:t>
            </a:r>
            <a:r>
              <a:rPr lang="en-CA" sz="1500">
                <a:solidFill>
                  <a:srgbClr val="151515"/>
                </a:solidFill>
                <a:highlight>
                  <a:srgbClr val="FFFFFF"/>
                </a:highlight>
              </a:rPr>
              <a:t> With built-in fault tolerance and self-healing capabilities, users can trust Kubernetes to keep ML pipelines running even in the event of a hardware or software failure.</a:t>
            </a:r>
            <a:endParaRPr sz="1500">
              <a:solidFill>
                <a:srgbClr val="151515"/>
              </a:solidFill>
              <a:highlight>
                <a:srgbClr val="FFFFFF"/>
              </a:highlight>
            </a:endParaRPr>
          </a:p>
          <a:p>
            <a:pPr marL="0" lvl="0" indent="0" algn="l" rtl="0">
              <a:lnSpc>
                <a:spcPct val="100000"/>
              </a:lnSpc>
              <a:spcBef>
                <a:spcPts val="1200"/>
              </a:spcBef>
              <a:spcAft>
                <a:spcPts val="0"/>
              </a:spcAft>
              <a:buSzPts val="1100"/>
              <a:buNone/>
            </a:pPr>
            <a:br>
              <a:rPr lang="en-CA"/>
            </a:br>
            <a:r>
              <a:rPr lang="en-CA" sz="2800">
                <a:solidFill>
                  <a:schemeClr val="dk1"/>
                </a:solidFill>
              </a:rPr>
              <a:t>Explain the strengths of Kubernetes. Kubernetes is popular and reached the levels of adoption because of its API</a:t>
            </a:r>
            <a:br>
              <a:rPr lang="en-CA" sz="2800">
                <a:solidFill>
                  <a:schemeClr val="dk1"/>
                </a:solidFill>
              </a:rPr>
            </a:br>
            <a:br>
              <a:rPr lang="en-CA" sz="2800">
                <a:solidFill>
                  <a:schemeClr val="dk1"/>
                </a:solidFill>
              </a:rPr>
            </a:br>
            <a:r>
              <a:rPr lang="en-CA" sz="2800">
                <a:solidFill>
                  <a:schemeClr val="dk1"/>
                </a:solidFill>
              </a:rPr>
              <a:t>Kubernetes provides a Declarative configuration management. Uses controllers to make sure the desired state is always reflected in the current state.</a:t>
            </a:r>
            <a:br>
              <a:rPr lang="en-CA" sz="2800">
                <a:solidFill>
                  <a:schemeClr val="dk1"/>
                </a:solidFill>
              </a:rPr>
            </a:br>
            <a:br>
              <a:rPr lang="en-CA" sz="2800">
                <a:solidFill>
                  <a:schemeClr val="dk1"/>
                </a:solidFill>
              </a:rPr>
            </a:br>
            <a:r>
              <a:rPr lang="en-CA" sz="2800">
                <a:solidFill>
                  <a:schemeClr val="dk1"/>
                </a:solidFill>
              </a:rPr>
              <a:t>How to make most of Kubernetes? We Extend the API. Operators are an established pattern to extend the K8s API. Through the use of controllers and the Custom Resources, we apply the same principles of Kubernetes when solving domain specific problems</a:t>
            </a:r>
            <a:endParaRPr sz="2800">
              <a:solidFill>
                <a:schemeClr val="dk1"/>
              </a:solidFill>
            </a:endParaRPr>
          </a:p>
          <a:p>
            <a:pPr marL="0" lvl="0" indent="0" algn="l" rtl="0">
              <a:lnSpc>
                <a:spcPct val="100000"/>
              </a:lnSpc>
              <a:spcBef>
                <a:spcPts val="1200"/>
              </a:spcBef>
              <a:spcAft>
                <a:spcPts val="0"/>
              </a:spcAft>
              <a:buSzPts val="1100"/>
              <a:buNone/>
            </a:pPr>
            <a:endParaRPr/>
          </a:p>
        </p:txBody>
      </p:sp>
      <p:sp>
        <p:nvSpPr>
          <p:cNvPr id="201" name="Google Shape;201;g2f17e605228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7fe9bf41e4_0_2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27fe9bf41e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90000"/>
              </a:lnSpc>
              <a:spcBef>
                <a:spcPts val="0"/>
              </a:spcBef>
              <a:spcAft>
                <a:spcPts val="0"/>
              </a:spcAft>
              <a:buClr>
                <a:schemeClr val="dk1"/>
              </a:buClr>
              <a:buSzPts val="1400"/>
              <a:buChar char="●"/>
            </a:pPr>
            <a:r>
              <a:rPr lang="en-CA" sz="1400">
                <a:solidFill>
                  <a:schemeClr val="dk1"/>
                </a:solidFill>
              </a:rPr>
              <a:t>Workspace CRD to manage deployment and lifecycle of workloads </a:t>
            </a:r>
            <a:endParaRPr sz="1400">
              <a:solidFill>
                <a:schemeClr val="dk1"/>
              </a:solidFill>
            </a:endParaRPr>
          </a:p>
          <a:p>
            <a:pPr marL="457200" lvl="0" indent="-317500" algn="l" rtl="0">
              <a:lnSpc>
                <a:spcPct val="90000"/>
              </a:lnSpc>
              <a:spcBef>
                <a:spcPts val="1000"/>
              </a:spcBef>
              <a:spcAft>
                <a:spcPts val="0"/>
              </a:spcAft>
              <a:buClr>
                <a:schemeClr val="dk1"/>
              </a:buClr>
              <a:buSzPts val="1400"/>
              <a:buChar char="●"/>
            </a:pPr>
            <a:endParaRPr sz="1400">
              <a:solidFill>
                <a:schemeClr val="dk1"/>
              </a:solidFill>
            </a:endParaRPr>
          </a:p>
          <a:p>
            <a:pPr marL="457200" lvl="0" indent="-317500" algn="l" rtl="0">
              <a:lnSpc>
                <a:spcPct val="90000"/>
              </a:lnSpc>
              <a:spcBef>
                <a:spcPts val="1000"/>
              </a:spcBef>
              <a:spcAft>
                <a:spcPts val="0"/>
              </a:spcAft>
              <a:buClr>
                <a:schemeClr val="dk1"/>
              </a:buClr>
              <a:buSzPts val="1400"/>
              <a:buChar char="●"/>
            </a:pPr>
            <a:r>
              <a:rPr lang="en-CA" sz="1400">
                <a:solidFill>
                  <a:schemeClr val="dk1"/>
                </a:solidFill>
              </a:rPr>
              <a:t>Optional CRD for node provisioning - not using today, as we are using AKS nodes and GPU operator to manage nodes</a:t>
            </a:r>
            <a:endParaRPr sz="1400">
              <a:solidFill>
                <a:schemeClr val="dk1"/>
              </a:solidFill>
            </a:endParaRPr>
          </a:p>
          <a:p>
            <a:pPr marL="457200" lvl="0" indent="-317500" algn="l" rtl="0">
              <a:lnSpc>
                <a:spcPct val="90000"/>
              </a:lnSpc>
              <a:spcBef>
                <a:spcPts val="0"/>
              </a:spcBef>
              <a:spcAft>
                <a:spcPts val="0"/>
              </a:spcAft>
              <a:buClr>
                <a:schemeClr val="dk1"/>
              </a:buClr>
              <a:buSzPts val="1400"/>
              <a:buChar char="●"/>
            </a:pPr>
            <a:r>
              <a:rPr lang="en-CA" sz="1400">
                <a:solidFill>
                  <a:schemeClr val="dk1"/>
                </a:solidFill>
              </a:rPr>
              <a:t>Pre-sets for common foundational models, like Phi-3 and Llama</a:t>
            </a:r>
            <a:endParaRPr sz="1400">
              <a:solidFill>
                <a:schemeClr val="dk1"/>
              </a:solidFill>
            </a:endParaRPr>
          </a:p>
          <a:p>
            <a:pPr marL="457200" lvl="0" indent="-317500" algn="l" rtl="0">
              <a:lnSpc>
                <a:spcPct val="90000"/>
              </a:lnSpc>
              <a:spcBef>
                <a:spcPts val="0"/>
              </a:spcBef>
              <a:spcAft>
                <a:spcPts val="0"/>
              </a:spcAft>
              <a:buClr>
                <a:schemeClr val="dk1"/>
              </a:buClr>
              <a:buSzPts val="1400"/>
              <a:buChar char="●"/>
            </a:pPr>
            <a:r>
              <a:rPr lang="en-CA" sz="1400">
                <a:solidFill>
                  <a:schemeClr val="dk1"/>
                </a:solidFill>
              </a:rPr>
              <a:t>Container images for foundational models, data set to fine-tune with can be specified </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f38b1e0818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2f38b1e0818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CA"/>
              <a:t>Training loop with pytorch</a:t>
            </a:r>
            <a:endParaRPr/>
          </a:p>
          <a:p>
            <a:pPr marL="457200" lvl="0" indent="-298450" algn="l" rtl="0">
              <a:lnSpc>
                <a:spcPct val="100000"/>
              </a:lnSpc>
              <a:spcBef>
                <a:spcPts val="0"/>
              </a:spcBef>
              <a:spcAft>
                <a:spcPts val="0"/>
              </a:spcAft>
              <a:buSzPts val="1100"/>
              <a:buChar char="-"/>
            </a:pPr>
            <a:r>
              <a:rPr lang="en-CA"/>
              <a:t>Kaito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813e3cf00c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813e3cf00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7fe9fb00c5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g27fe9fb00c5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 Operators as a standard pattern to automate processes through custom resources and controllers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7fe9bf41e4_0_2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27fe9bf41e4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81341a7a0e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81341a7a0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81341a7a0e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81341a7a0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f25993eeeb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2f25993eeeb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f25993eeeb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2f25993eeeb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f25993eeeb_0_1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2f25993eeeb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p:nvPr/>
        </p:nvSpPr>
        <p:spPr>
          <a:xfrm>
            <a:off x="0" y="0"/>
            <a:ext cx="12192000" cy="6858000"/>
          </a:xfrm>
          <a:prstGeom prst="rect">
            <a:avLst/>
          </a:prstGeom>
          <a:gradFill>
            <a:gsLst>
              <a:gs pos="0">
                <a:srgbClr val="000000">
                  <a:alpha val="89019"/>
                </a:srgbClr>
              </a:gs>
              <a:gs pos="100000">
                <a:srgbClr val="000000">
                  <a:alpha val="0"/>
                </a:srgbClr>
              </a:gs>
            </a:gsLst>
            <a:path path="circle">
              <a:fillToRect l="50000" t="50000" r="50000" b="50000"/>
            </a:path>
            <a:tileRect/>
          </a:gra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Google Shape;11;p7"/>
          <p:cNvSpPr txBox="1">
            <a:spLocks noGrp="1"/>
          </p:cNvSpPr>
          <p:nvPr>
            <p:ph type="ctrTitle"/>
          </p:nvPr>
        </p:nvSpPr>
        <p:spPr>
          <a:xfrm>
            <a:off x="1134209" y="1755410"/>
            <a:ext cx="10158046" cy="2387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 name="Google Shape;12;p7"/>
          <p:cNvSpPr txBox="1">
            <a:spLocks noGrp="1"/>
          </p:cNvSpPr>
          <p:nvPr>
            <p:ph type="subTitle" idx="1"/>
          </p:nvPr>
        </p:nvSpPr>
        <p:spPr>
          <a:xfrm>
            <a:off x="1134209" y="4235085"/>
            <a:ext cx="10158046" cy="165576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3" name="Google Shape;13;p7" descr="A black and white logo&#10;&#10;Description automatically generated"/>
          <p:cNvPicPr preferRelativeResize="0"/>
          <p:nvPr/>
        </p:nvPicPr>
        <p:blipFill rotWithShape="1">
          <a:blip r:embed="rId3">
            <a:alphaModFix/>
          </a:blip>
          <a:srcRect/>
          <a:stretch/>
        </p:blipFill>
        <p:spPr>
          <a:xfrm>
            <a:off x="1134209" y="343962"/>
            <a:ext cx="6128683" cy="1246382"/>
          </a:xfrm>
          <a:prstGeom prst="rect">
            <a:avLst/>
          </a:prstGeom>
          <a:noFill/>
          <a:ln>
            <a:noFill/>
          </a:ln>
        </p:spPr>
      </p:pic>
      <p:sp>
        <p:nvSpPr>
          <p:cNvPr id="14" name="Google Shape;14;p7"/>
          <p:cNvSpPr txBox="1">
            <a:spLocks noGrp="1"/>
          </p:cNvSpPr>
          <p:nvPr>
            <p:ph type="sldNum" idx="12"/>
          </p:nvPr>
        </p:nvSpPr>
        <p:spPr>
          <a:xfrm>
            <a:off x="11473555" y="6320975"/>
            <a:ext cx="416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grpSp>
        <p:nvGrpSpPr>
          <p:cNvPr id="62" name="Google Shape;62;g2f1014fed97_0_218"/>
          <p:cNvGrpSpPr/>
          <p:nvPr/>
        </p:nvGrpSpPr>
        <p:grpSpPr>
          <a:xfrm>
            <a:off x="5875053" y="0"/>
            <a:ext cx="6316642" cy="6857248"/>
            <a:chOff x="4406400" y="0"/>
            <a:chExt cx="4737600" cy="5143065"/>
          </a:xfrm>
        </p:grpSpPr>
        <p:sp>
          <p:nvSpPr>
            <p:cNvPr id="63" name="Google Shape;63;g2f1014fed97_0_218"/>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2f1014fed97_0_218"/>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g2f1014fed97_0_218"/>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g2f1014fed97_0_218"/>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g2f1014fed97_0_218"/>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g2f1014fed97_0_218"/>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g2f1014fed97_0_218"/>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2f1014fed97_0_21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f1014fed97_0_218"/>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g2f1014fed97_0_218"/>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g2f1014fed97_0_218"/>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g2f1014fed97_0_218"/>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g2f1014fed97_0_218"/>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g2f1014fed97_0_21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g2f1014fed97_0_218"/>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f1014fed97_0_218"/>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2f1014fed97_0_218"/>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2f1014fed97_0_218"/>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 name="Google Shape;81;g2f1014fed97_0_218"/>
          <p:cNvSpPr txBox="1">
            <a:spLocks noGrp="1"/>
          </p:cNvSpPr>
          <p:nvPr>
            <p:ph type="title"/>
          </p:nvPr>
        </p:nvSpPr>
        <p:spPr>
          <a:xfrm>
            <a:off x="1098467" y="2737333"/>
            <a:ext cx="6116100" cy="15315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2" name="Google Shape;82;g2f1014fed97_0_21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3"/>
        <p:cNvGrpSpPr/>
        <p:nvPr/>
      </p:nvGrpSpPr>
      <p:grpSpPr>
        <a:xfrm>
          <a:off x="0" y="0"/>
          <a:ext cx="0" cy="0"/>
          <a:chOff x="0" y="0"/>
          <a:chExt cx="0" cy="0"/>
        </a:xfrm>
      </p:grpSpPr>
      <p:grpSp>
        <p:nvGrpSpPr>
          <p:cNvPr id="84" name="Google Shape;84;g2f1014fed97_0_240"/>
          <p:cNvGrpSpPr/>
          <p:nvPr/>
        </p:nvGrpSpPr>
        <p:grpSpPr>
          <a:xfrm>
            <a:off x="0" y="507989"/>
            <a:ext cx="1383765" cy="1355017"/>
            <a:chOff x="0" y="381001"/>
            <a:chExt cx="1037850" cy="1016288"/>
          </a:xfrm>
        </p:grpSpPr>
        <p:sp>
          <p:nvSpPr>
            <p:cNvPr id="85" name="Google Shape;85;g2f1014fed97_0_24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g2f1014fed97_0_24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 name="Google Shape;87;g2f1014fed97_0_240"/>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88" name="Google Shape;88;g2f1014fed97_0_240"/>
          <p:cNvSpPr txBox="1">
            <a:spLocks noGrp="1"/>
          </p:cNvSpPr>
          <p:nvPr>
            <p:ph type="body" idx="1"/>
          </p:nvPr>
        </p:nvSpPr>
        <p:spPr>
          <a:xfrm>
            <a:off x="1730000" y="2090067"/>
            <a:ext cx="9385200" cy="3881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89" name="Google Shape;89;g2f1014fed97_0_24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0"/>
        <p:cNvGrpSpPr/>
        <p:nvPr/>
      </p:nvGrpSpPr>
      <p:grpSpPr>
        <a:xfrm>
          <a:off x="0" y="0"/>
          <a:ext cx="0" cy="0"/>
          <a:chOff x="0" y="0"/>
          <a:chExt cx="0" cy="0"/>
        </a:xfrm>
      </p:grpSpPr>
      <p:grpSp>
        <p:nvGrpSpPr>
          <p:cNvPr id="91" name="Google Shape;91;g2f1014fed97_0_247"/>
          <p:cNvGrpSpPr/>
          <p:nvPr/>
        </p:nvGrpSpPr>
        <p:grpSpPr>
          <a:xfrm>
            <a:off x="0" y="507989"/>
            <a:ext cx="1383765" cy="1355017"/>
            <a:chOff x="0" y="381001"/>
            <a:chExt cx="1037850" cy="1016288"/>
          </a:xfrm>
        </p:grpSpPr>
        <p:sp>
          <p:nvSpPr>
            <p:cNvPr id="92" name="Google Shape;92;g2f1014fed97_0_24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g2f1014fed97_0_24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g2f1014fed97_0_247"/>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95" name="Google Shape;95;g2f1014fed97_0_247"/>
          <p:cNvSpPr txBox="1">
            <a:spLocks noGrp="1"/>
          </p:cNvSpPr>
          <p:nvPr>
            <p:ph type="body" idx="1"/>
          </p:nvPr>
        </p:nvSpPr>
        <p:spPr>
          <a:xfrm>
            <a:off x="1730000" y="2090067"/>
            <a:ext cx="4537500" cy="3881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96" name="Google Shape;96;g2f1014fed97_0_247"/>
          <p:cNvSpPr txBox="1">
            <a:spLocks noGrp="1"/>
          </p:cNvSpPr>
          <p:nvPr>
            <p:ph type="body" idx="2"/>
          </p:nvPr>
        </p:nvSpPr>
        <p:spPr>
          <a:xfrm>
            <a:off x="6577628" y="2090067"/>
            <a:ext cx="4537500" cy="3881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97" name="Google Shape;97;g2f1014fed97_0_24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8"/>
        <p:cNvGrpSpPr/>
        <p:nvPr/>
      </p:nvGrpSpPr>
      <p:grpSpPr>
        <a:xfrm>
          <a:off x="0" y="0"/>
          <a:ext cx="0" cy="0"/>
          <a:chOff x="0" y="0"/>
          <a:chExt cx="0" cy="0"/>
        </a:xfrm>
      </p:grpSpPr>
      <p:grpSp>
        <p:nvGrpSpPr>
          <p:cNvPr id="99" name="Google Shape;99;g2f1014fed97_0_255"/>
          <p:cNvGrpSpPr/>
          <p:nvPr/>
        </p:nvGrpSpPr>
        <p:grpSpPr>
          <a:xfrm>
            <a:off x="0" y="507989"/>
            <a:ext cx="1383765" cy="1355017"/>
            <a:chOff x="0" y="381001"/>
            <a:chExt cx="1037850" cy="1016288"/>
          </a:xfrm>
        </p:grpSpPr>
        <p:sp>
          <p:nvSpPr>
            <p:cNvPr id="100" name="Google Shape;100;g2f1014fed97_0_25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2f1014fed97_0_25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 name="Google Shape;102;g2f1014fed97_0_255"/>
          <p:cNvSpPr txBox="1">
            <a:spLocks noGrp="1"/>
          </p:cNvSpPr>
          <p:nvPr>
            <p:ph type="title"/>
          </p:nvPr>
        </p:nvSpPr>
        <p:spPr>
          <a:xfrm>
            <a:off x="1730000" y="525000"/>
            <a:ext cx="9385200" cy="1218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03" name="Google Shape;103;g2f1014fed97_0_25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4"/>
        <p:cNvGrpSpPr/>
        <p:nvPr/>
      </p:nvGrpSpPr>
      <p:grpSpPr>
        <a:xfrm>
          <a:off x="0" y="0"/>
          <a:ext cx="0" cy="0"/>
          <a:chOff x="0" y="0"/>
          <a:chExt cx="0" cy="0"/>
        </a:xfrm>
      </p:grpSpPr>
      <p:grpSp>
        <p:nvGrpSpPr>
          <p:cNvPr id="105" name="Google Shape;105;g2f1014fed97_0_261"/>
          <p:cNvGrpSpPr/>
          <p:nvPr/>
        </p:nvGrpSpPr>
        <p:grpSpPr>
          <a:xfrm>
            <a:off x="0" y="507989"/>
            <a:ext cx="1383765" cy="1355017"/>
            <a:chOff x="0" y="381001"/>
            <a:chExt cx="1037850" cy="1016288"/>
          </a:xfrm>
        </p:grpSpPr>
        <p:sp>
          <p:nvSpPr>
            <p:cNvPr id="106" name="Google Shape;106;g2f1014fed97_0_26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g2f1014fed97_0_26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g2f1014fed97_0_261"/>
          <p:cNvSpPr txBox="1">
            <a:spLocks noGrp="1"/>
          </p:cNvSpPr>
          <p:nvPr>
            <p:ph type="title"/>
          </p:nvPr>
        </p:nvSpPr>
        <p:spPr>
          <a:xfrm>
            <a:off x="1730000" y="525000"/>
            <a:ext cx="5065200" cy="19908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09" name="Google Shape;109;g2f1014fed97_0_261"/>
          <p:cNvSpPr txBox="1">
            <a:spLocks noGrp="1"/>
          </p:cNvSpPr>
          <p:nvPr>
            <p:ph type="body" idx="1"/>
          </p:nvPr>
        </p:nvSpPr>
        <p:spPr>
          <a:xfrm>
            <a:off x="1730000" y="2630067"/>
            <a:ext cx="5065200" cy="32211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10" name="Google Shape;110;g2f1014fed97_0_26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grpSp>
        <p:nvGrpSpPr>
          <p:cNvPr id="112" name="Google Shape;112;g2f1014fed97_0_268"/>
          <p:cNvGrpSpPr/>
          <p:nvPr/>
        </p:nvGrpSpPr>
        <p:grpSpPr>
          <a:xfrm>
            <a:off x="5875053" y="0"/>
            <a:ext cx="6316642" cy="6857829"/>
            <a:chOff x="4406400" y="0"/>
            <a:chExt cx="4737600" cy="5143500"/>
          </a:xfrm>
        </p:grpSpPr>
        <p:sp>
          <p:nvSpPr>
            <p:cNvPr id="113" name="Google Shape;113;g2f1014fed97_0_268"/>
            <p:cNvSpPr/>
            <p:nvPr/>
          </p:nvSpPr>
          <p:spPr>
            <a:xfrm rot="5400000">
              <a:off x="4407900" y="-1500"/>
              <a:ext cx="4734600" cy="4737600"/>
            </a:xfrm>
            <a:prstGeom prst="diagStripe">
              <a:avLst>
                <a:gd name="adj" fmla="val 49469"/>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2f1014fed97_0_268"/>
            <p:cNvSpPr/>
            <p:nvPr/>
          </p:nvSpPr>
          <p:spPr>
            <a:xfrm rot="5400000">
              <a:off x="4840825" y="6000"/>
              <a:ext cx="4298700" cy="4286700"/>
            </a:xfrm>
            <a:prstGeom prst="diagStripe">
              <a:avLst>
                <a:gd name="adj" fmla="val 0"/>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2f1014fed97_0_268"/>
            <p:cNvSpPr/>
            <p:nvPr/>
          </p:nvSpPr>
          <p:spPr>
            <a:xfrm rot="-5400000">
              <a:off x="5618399" y="1236641"/>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2f1014fed97_0_268"/>
            <p:cNvSpPr/>
            <p:nvPr/>
          </p:nvSpPr>
          <p:spPr>
            <a:xfrm flipH="1">
              <a:off x="5849857" y="1444078"/>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f1014fed97_0_268"/>
            <p:cNvSpPr/>
            <p:nvPr/>
          </p:nvSpPr>
          <p:spPr>
            <a:xfrm rot="-5400000">
              <a:off x="5987081" y="2469743"/>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2f1014fed97_0_268"/>
            <p:cNvSpPr/>
            <p:nvPr/>
          </p:nvSpPr>
          <p:spPr>
            <a:xfrm flipH="1">
              <a:off x="6222115" y="2677179"/>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2f1014fed97_0_268"/>
            <p:cNvSpPr/>
            <p:nvPr/>
          </p:nvSpPr>
          <p:spPr>
            <a:xfrm rot="-5400000">
              <a:off x="6675341" y="1862244"/>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g2f1014fed97_0_26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g2f1014fed97_0_268"/>
            <p:cNvSpPr/>
            <p:nvPr/>
          </p:nvSpPr>
          <p:spPr>
            <a:xfrm rot="-5400000">
              <a:off x="6861141" y="2478088"/>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g2f1014fed97_0_268"/>
            <p:cNvSpPr/>
            <p:nvPr/>
          </p:nvSpPr>
          <p:spPr>
            <a:xfrm flipH="1">
              <a:off x="7965266" y="2693191"/>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g2f1014fed97_0_268"/>
            <p:cNvSpPr/>
            <p:nvPr/>
          </p:nvSpPr>
          <p:spPr>
            <a:xfrm flipH="1">
              <a:off x="8145082" y="3309036"/>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g2f1014fed97_0_268"/>
            <p:cNvSpPr/>
            <p:nvPr/>
          </p:nvSpPr>
          <p:spPr>
            <a:xfrm rot="-5400000">
              <a:off x="7047599" y="3095345"/>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f1014fed97_0_268"/>
            <p:cNvSpPr/>
            <p:nvPr/>
          </p:nvSpPr>
          <p:spPr>
            <a:xfrm flipH="1">
              <a:off x="7276649" y="3302781"/>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f1014fed97_0_26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f1014fed97_0_268"/>
            <p:cNvSpPr/>
            <p:nvPr/>
          </p:nvSpPr>
          <p:spPr>
            <a:xfrm flipH="1">
              <a:off x="7462448" y="3918625"/>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g2f1014fed97_0_268"/>
            <p:cNvSpPr/>
            <p:nvPr/>
          </p:nvSpPr>
          <p:spPr>
            <a:xfrm rot="-5400000">
              <a:off x="8102491" y="3718856"/>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f1014fed97_0_268"/>
            <p:cNvSpPr/>
            <p:nvPr/>
          </p:nvSpPr>
          <p:spPr>
            <a:xfrm flipH="1">
              <a:off x="8334533" y="3926292"/>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2f1014fed97_0_268"/>
            <p:cNvSpPr/>
            <p:nvPr/>
          </p:nvSpPr>
          <p:spPr>
            <a:xfrm rot="-5400000">
              <a:off x="8288290" y="4334700"/>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g2f1014fed97_0_268"/>
          <p:cNvSpPr txBox="1">
            <a:spLocks noGrp="1"/>
          </p:cNvSpPr>
          <p:nvPr>
            <p:ph type="title"/>
          </p:nvPr>
        </p:nvSpPr>
        <p:spPr>
          <a:xfrm>
            <a:off x="1098467" y="1155700"/>
            <a:ext cx="6116100" cy="46947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32" name="Google Shape;132;g2f1014fed97_0_26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3"/>
        <p:cNvGrpSpPr/>
        <p:nvPr/>
      </p:nvGrpSpPr>
      <p:grpSpPr>
        <a:xfrm>
          <a:off x="0" y="0"/>
          <a:ext cx="0" cy="0"/>
          <a:chOff x="0" y="0"/>
          <a:chExt cx="0" cy="0"/>
        </a:xfrm>
      </p:grpSpPr>
      <p:grpSp>
        <p:nvGrpSpPr>
          <p:cNvPr id="134" name="Google Shape;134;g2f1014fed97_0_290"/>
          <p:cNvGrpSpPr/>
          <p:nvPr/>
        </p:nvGrpSpPr>
        <p:grpSpPr>
          <a:xfrm>
            <a:off x="0" y="507989"/>
            <a:ext cx="1383765" cy="1355017"/>
            <a:chOff x="0" y="381001"/>
            <a:chExt cx="1037850" cy="1016288"/>
          </a:xfrm>
        </p:grpSpPr>
        <p:sp>
          <p:nvSpPr>
            <p:cNvPr id="135" name="Google Shape;135;g2f1014fed97_0_29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g2f1014fed97_0_29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 name="Google Shape;137;g2f1014fed97_0_290"/>
          <p:cNvSpPr txBox="1">
            <a:spLocks noGrp="1"/>
          </p:cNvSpPr>
          <p:nvPr>
            <p:ph type="title"/>
          </p:nvPr>
        </p:nvSpPr>
        <p:spPr>
          <a:xfrm>
            <a:off x="1730000" y="2211100"/>
            <a:ext cx="4048500" cy="2335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38" name="Google Shape;138;g2f1014fed97_0_290"/>
          <p:cNvSpPr txBox="1">
            <a:spLocks noGrp="1"/>
          </p:cNvSpPr>
          <p:nvPr>
            <p:ph type="subTitle" idx="1"/>
          </p:nvPr>
        </p:nvSpPr>
        <p:spPr>
          <a:xfrm>
            <a:off x="1730000" y="4717333"/>
            <a:ext cx="4048500" cy="674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a:endParaRPr/>
          </a:p>
        </p:txBody>
      </p:sp>
      <p:sp>
        <p:nvSpPr>
          <p:cNvPr id="139" name="Google Shape;139;g2f1014fed97_0_290"/>
          <p:cNvSpPr txBox="1">
            <a:spLocks noGrp="1"/>
          </p:cNvSpPr>
          <p:nvPr>
            <p:ph type="body" idx="2"/>
          </p:nvPr>
        </p:nvSpPr>
        <p:spPr>
          <a:xfrm>
            <a:off x="6197600" y="2262133"/>
            <a:ext cx="4902300" cy="31299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40" name="Google Shape;140;g2f1014fed97_0_29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1"/>
        <p:cNvGrpSpPr/>
        <p:nvPr/>
      </p:nvGrpSpPr>
      <p:grpSpPr>
        <a:xfrm>
          <a:off x="0" y="0"/>
          <a:ext cx="0" cy="0"/>
          <a:chOff x="0" y="0"/>
          <a:chExt cx="0" cy="0"/>
        </a:xfrm>
      </p:grpSpPr>
      <p:grpSp>
        <p:nvGrpSpPr>
          <p:cNvPr id="142" name="Google Shape;142;g2f1014fed97_0_298"/>
          <p:cNvGrpSpPr/>
          <p:nvPr/>
        </p:nvGrpSpPr>
        <p:grpSpPr>
          <a:xfrm>
            <a:off x="0" y="5504636"/>
            <a:ext cx="931877" cy="912853"/>
            <a:chOff x="0" y="3785672"/>
            <a:chExt cx="698925" cy="684657"/>
          </a:xfrm>
        </p:grpSpPr>
        <p:sp>
          <p:nvSpPr>
            <p:cNvPr id="143" name="Google Shape;143;g2f1014fed97_0_298"/>
            <p:cNvSpPr/>
            <p:nvPr/>
          </p:nvSpPr>
          <p:spPr>
            <a:xfrm rot="-5400000">
              <a:off x="0" y="3785672"/>
              <a:ext cx="544800" cy="544800"/>
            </a:xfrm>
            <a:prstGeom prst="diagStripe">
              <a:avLst>
                <a:gd name="adj" fmla="val 5000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g2f1014fed97_0_298"/>
            <p:cNvSpPr/>
            <p:nvPr/>
          </p:nvSpPr>
          <p:spPr>
            <a:xfrm flipH="1">
              <a:off x="154125" y="3925529"/>
              <a:ext cx="544800" cy="544800"/>
            </a:xfrm>
            <a:prstGeom prst="diagStripe">
              <a:avLst>
                <a:gd name="adj" fmla="val 50000"/>
              </a:avLst>
            </a:prstGeom>
            <a:solidFill>
              <a:schemeClr val="lt1">
                <a:alpha val="9019"/>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5" name="Google Shape;145;g2f1014fed97_0_298"/>
          <p:cNvSpPr txBox="1">
            <a:spLocks noGrp="1"/>
          </p:cNvSpPr>
          <p:nvPr>
            <p:ph type="body" idx="1"/>
          </p:nvPr>
        </p:nvSpPr>
        <p:spPr>
          <a:xfrm>
            <a:off x="1083633" y="5740500"/>
            <a:ext cx="9248100" cy="6984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1700"/>
              <a:buNone/>
              <a:defRPr/>
            </a:lvl1pPr>
          </a:lstStyle>
          <a:p>
            <a:endParaRPr/>
          </a:p>
        </p:txBody>
      </p:sp>
      <p:sp>
        <p:nvSpPr>
          <p:cNvPr id="146" name="Google Shape;146;g2f1014fed97_0_29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7"/>
        <p:cNvGrpSpPr/>
        <p:nvPr/>
      </p:nvGrpSpPr>
      <p:grpSpPr>
        <a:xfrm>
          <a:off x="0" y="0"/>
          <a:ext cx="0" cy="0"/>
          <a:chOff x="0" y="0"/>
          <a:chExt cx="0" cy="0"/>
        </a:xfrm>
      </p:grpSpPr>
      <p:grpSp>
        <p:nvGrpSpPr>
          <p:cNvPr id="148" name="Google Shape;148;g2f1014fed97_0_304"/>
          <p:cNvGrpSpPr/>
          <p:nvPr/>
        </p:nvGrpSpPr>
        <p:grpSpPr>
          <a:xfrm>
            <a:off x="5875053" y="0"/>
            <a:ext cx="6316642" cy="6857248"/>
            <a:chOff x="4406400" y="0"/>
            <a:chExt cx="4737600" cy="5143065"/>
          </a:xfrm>
        </p:grpSpPr>
        <p:sp>
          <p:nvSpPr>
            <p:cNvPr id="149" name="Google Shape;149;g2f1014fed97_0_304"/>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2f1014fed97_0_304"/>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g2f1014fed97_0_304"/>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2f1014fed97_0_304"/>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2f1014fed97_0_304"/>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2f1014fed97_0_304"/>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2f1014fed97_0_304"/>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2f1014fed97_0_30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2f1014fed97_0_304"/>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2f1014fed97_0_304"/>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2f1014fed97_0_304"/>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2f1014fed97_0_304"/>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2f1014fed97_0_304"/>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2f1014fed97_0_30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f1014fed97_0_304"/>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g2f1014fed97_0_304"/>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2f1014fed97_0_304"/>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2f1014fed97_0_304"/>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 name="Google Shape;167;g2f1014fed97_0_304"/>
          <p:cNvSpPr txBox="1">
            <a:spLocks noGrp="1"/>
          </p:cNvSpPr>
          <p:nvPr>
            <p:ph type="title" hasCustomPrompt="1"/>
          </p:nvPr>
        </p:nvSpPr>
        <p:spPr>
          <a:xfrm>
            <a:off x="1098467" y="1712900"/>
            <a:ext cx="6368100" cy="17343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10700"/>
              <a:buNone/>
              <a:defRPr sz="10700"/>
            </a:lvl1pPr>
            <a:lvl2pPr lvl="1" algn="l">
              <a:lnSpc>
                <a:spcPct val="100000"/>
              </a:lnSpc>
              <a:spcBef>
                <a:spcPts val="0"/>
              </a:spcBef>
              <a:spcAft>
                <a:spcPts val="0"/>
              </a:spcAft>
              <a:buSzPts val="10700"/>
              <a:buNone/>
              <a:defRPr sz="10700"/>
            </a:lvl2pPr>
            <a:lvl3pPr lvl="2" algn="l">
              <a:lnSpc>
                <a:spcPct val="100000"/>
              </a:lnSpc>
              <a:spcBef>
                <a:spcPts val="0"/>
              </a:spcBef>
              <a:spcAft>
                <a:spcPts val="0"/>
              </a:spcAft>
              <a:buSzPts val="10700"/>
              <a:buNone/>
              <a:defRPr sz="10700"/>
            </a:lvl3pPr>
            <a:lvl4pPr lvl="3" algn="l">
              <a:lnSpc>
                <a:spcPct val="100000"/>
              </a:lnSpc>
              <a:spcBef>
                <a:spcPts val="0"/>
              </a:spcBef>
              <a:spcAft>
                <a:spcPts val="0"/>
              </a:spcAft>
              <a:buSzPts val="10700"/>
              <a:buNone/>
              <a:defRPr sz="10700"/>
            </a:lvl4pPr>
            <a:lvl5pPr lvl="4" algn="l">
              <a:lnSpc>
                <a:spcPct val="100000"/>
              </a:lnSpc>
              <a:spcBef>
                <a:spcPts val="0"/>
              </a:spcBef>
              <a:spcAft>
                <a:spcPts val="0"/>
              </a:spcAft>
              <a:buSzPts val="10700"/>
              <a:buNone/>
              <a:defRPr sz="10700"/>
            </a:lvl5pPr>
            <a:lvl6pPr lvl="5" algn="l">
              <a:lnSpc>
                <a:spcPct val="100000"/>
              </a:lnSpc>
              <a:spcBef>
                <a:spcPts val="0"/>
              </a:spcBef>
              <a:spcAft>
                <a:spcPts val="0"/>
              </a:spcAft>
              <a:buSzPts val="10700"/>
              <a:buNone/>
              <a:defRPr sz="10700"/>
            </a:lvl6pPr>
            <a:lvl7pPr lvl="6" algn="l">
              <a:lnSpc>
                <a:spcPct val="100000"/>
              </a:lnSpc>
              <a:spcBef>
                <a:spcPts val="0"/>
              </a:spcBef>
              <a:spcAft>
                <a:spcPts val="0"/>
              </a:spcAft>
              <a:buSzPts val="10700"/>
              <a:buNone/>
              <a:defRPr sz="10700"/>
            </a:lvl7pPr>
            <a:lvl8pPr lvl="7" algn="l">
              <a:lnSpc>
                <a:spcPct val="100000"/>
              </a:lnSpc>
              <a:spcBef>
                <a:spcPts val="0"/>
              </a:spcBef>
              <a:spcAft>
                <a:spcPts val="0"/>
              </a:spcAft>
              <a:buSzPts val="10700"/>
              <a:buNone/>
              <a:defRPr sz="10700"/>
            </a:lvl8pPr>
            <a:lvl9pPr lvl="8" algn="l">
              <a:lnSpc>
                <a:spcPct val="100000"/>
              </a:lnSpc>
              <a:spcBef>
                <a:spcPts val="0"/>
              </a:spcBef>
              <a:spcAft>
                <a:spcPts val="0"/>
              </a:spcAft>
              <a:buSzPts val="10700"/>
              <a:buNone/>
              <a:defRPr sz="10700"/>
            </a:lvl9pPr>
          </a:lstStyle>
          <a:p>
            <a:r>
              <a:t>xx%</a:t>
            </a:r>
          </a:p>
        </p:txBody>
      </p:sp>
      <p:sp>
        <p:nvSpPr>
          <p:cNvPr id="168" name="Google Shape;168;g2f1014fed97_0_304"/>
          <p:cNvSpPr txBox="1">
            <a:spLocks noGrp="1"/>
          </p:cNvSpPr>
          <p:nvPr>
            <p:ph type="body" idx="1"/>
          </p:nvPr>
        </p:nvSpPr>
        <p:spPr>
          <a:xfrm>
            <a:off x="1098467" y="3524166"/>
            <a:ext cx="6368100" cy="16251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169" name="Google Shape;169;g2f1014fed97_0_30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0"/>
        <p:cNvGrpSpPr/>
        <p:nvPr/>
      </p:nvGrpSpPr>
      <p:grpSpPr>
        <a:xfrm>
          <a:off x="0" y="0"/>
          <a:ext cx="0" cy="0"/>
          <a:chOff x="0" y="0"/>
          <a:chExt cx="0" cy="0"/>
        </a:xfrm>
      </p:grpSpPr>
      <p:sp>
        <p:nvSpPr>
          <p:cNvPr id="171" name="Google Shape;171;g2f1014fed97_0_32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8"/>
          <p:cNvSpPr/>
          <p:nvPr/>
        </p:nvSpPr>
        <p:spPr>
          <a:xfrm>
            <a:off x="0" y="1123950"/>
            <a:ext cx="12192000" cy="5752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 name="Google Shape;17;p8"/>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000"/>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8"/>
          <p:cNvSpPr txBox="1">
            <a:spLocks noGrp="1"/>
          </p:cNvSpPr>
          <p:nvPr>
            <p:ph type="body" idx="1"/>
          </p:nvPr>
        </p:nvSpPr>
        <p:spPr>
          <a:xfrm>
            <a:off x="838200" y="1476375"/>
            <a:ext cx="10515600" cy="5170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 name="Google Shape;19;p8" descr="A black and white logo&#10;&#10;Description automatically generated"/>
          <p:cNvPicPr preferRelativeResize="0"/>
          <p:nvPr/>
        </p:nvPicPr>
        <p:blipFill rotWithShape="1">
          <a:blip r:embed="rId3">
            <a:alphaModFix/>
          </a:blip>
          <a:srcRect/>
          <a:stretch/>
        </p:blipFill>
        <p:spPr>
          <a:xfrm>
            <a:off x="8725425" y="235426"/>
            <a:ext cx="3291825" cy="669450"/>
          </a:xfrm>
          <a:prstGeom prst="rect">
            <a:avLst/>
          </a:prstGeom>
          <a:noFill/>
          <a:ln>
            <a:noFill/>
          </a:ln>
        </p:spPr>
      </p:pic>
      <p:sp>
        <p:nvSpPr>
          <p:cNvPr id="20" name="Google Shape;20;p8"/>
          <p:cNvSpPr txBox="1">
            <a:spLocks noGrp="1"/>
          </p:cNvSpPr>
          <p:nvPr>
            <p:ph type="sldNum" idx="12"/>
          </p:nvPr>
        </p:nvSpPr>
        <p:spPr>
          <a:xfrm>
            <a:off x="11473555" y="6320975"/>
            <a:ext cx="416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g2f1014fed97_0_332"/>
          <p:cNvSpPr/>
          <p:nvPr/>
        </p:nvSpPr>
        <p:spPr>
          <a:xfrm>
            <a:off x="0" y="1123950"/>
            <a:ext cx="12192000" cy="5752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4" name="Google Shape;174;g2f1014fed97_0_332"/>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000"/>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2f1014fed97_0_332"/>
          <p:cNvSpPr txBox="1">
            <a:spLocks noGrp="1"/>
          </p:cNvSpPr>
          <p:nvPr>
            <p:ph type="body" idx="1"/>
          </p:nvPr>
        </p:nvSpPr>
        <p:spPr>
          <a:xfrm>
            <a:off x="838200" y="1476375"/>
            <a:ext cx="10515600" cy="5170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6" name="Google Shape;176;g2f1014fed97_0_332" descr="A black and white logo&#10;&#10;Description automatically generated"/>
          <p:cNvPicPr preferRelativeResize="0"/>
          <p:nvPr/>
        </p:nvPicPr>
        <p:blipFill rotWithShape="1">
          <a:blip r:embed="rId3">
            <a:alphaModFix/>
          </a:blip>
          <a:srcRect/>
          <a:stretch/>
        </p:blipFill>
        <p:spPr>
          <a:xfrm>
            <a:off x="8725425" y="235426"/>
            <a:ext cx="3291825" cy="669450"/>
          </a:xfrm>
          <a:prstGeom prst="rect">
            <a:avLst/>
          </a:prstGeom>
          <a:noFill/>
          <a:ln>
            <a:noFill/>
          </a:ln>
        </p:spPr>
      </p:pic>
      <p:sp>
        <p:nvSpPr>
          <p:cNvPr id="177" name="Google Shape;177;g2f1014fed97_0_332"/>
          <p:cNvSpPr txBox="1">
            <a:spLocks noGrp="1"/>
          </p:cNvSpPr>
          <p:nvPr>
            <p:ph type="sldNum" idx="12"/>
          </p:nvPr>
        </p:nvSpPr>
        <p:spPr>
          <a:xfrm>
            <a:off x="11473555" y="6320975"/>
            <a:ext cx="416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1">
  <p:cSld name="1_Title Slide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g26ed0356641_1_8"/>
          <p:cNvSpPr/>
          <p:nvPr/>
        </p:nvSpPr>
        <p:spPr>
          <a:xfrm>
            <a:off x="0" y="0"/>
            <a:ext cx="12192000" cy="6858000"/>
          </a:xfrm>
          <a:prstGeom prst="rect">
            <a:avLst/>
          </a:prstGeom>
          <a:gradFill>
            <a:gsLst>
              <a:gs pos="0">
                <a:srgbClr val="000000">
                  <a:alpha val="89019"/>
                </a:srgbClr>
              </a:gs>
              <a:gs pos="100000">
                <a:srgbClr val="000000">
                  <a:alpha val="0"/>
                </a:srgbClr>
              </a:gs>
            </a:gsLst>
            <a:path path="circle">
              <a:fillToRect l="50000" t="50000" r="50000" b="50000"/>
            </a:path>
            <a:tileRect/>
          </a:gra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 name="Google Shape;23;g26ed0356641_1_8"/>
          <p:cNvSpPr txBox="1">
            <a:spLocks noGrp="1"/>
          </p:cNvSpPr>
          <p:nvPr>
            <p:ph type="sldNum" idx="12"/>
          </p:nvPr>
        </p:nvSpPr>
        <p:spPr>
          <a:xfrm>
            <a:off x="11473555" y="6320975"/>
            <a:ext cx="416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24" name="Google Shape;24;g26ed0356641_1_8"/>
          <p:cNvPicPr preferRelativeResize="0"/>
          <p:nvPr/>
        </p:nvPicPr>
        <p:blipFill rotWithShape="1">
          <a:blip r:embed="rId3">
            <a:alphaModFix/>
          </a:blip>
          <a:srcRect/>
          <a:stretch/>
        </p:blipFill>
        <p:spPr>
          <a:xfrm>
            <a:off x="2468612" y="971550"/>
            <a:ext cx="7254775" cy="49148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
        <p:cNvGrpSpPr/>
        <p:nvPr/>
      </p:nvGrpSpPr>
      <p:grpSpPr>
        <a:xfrm>
          <a:off x="0" y="0"/>
          <a:ext cx="0" cy="0"/>
          <a:chOff x="0" y="0"/>
          <a:chExt cx="0" cy="0"/>
        </a:xfrm>
      </p:grpSpPr>
      <p:sp>
        <p:nvSpPr>
          <p:cNvPr id="26" name="Google Shape;26;p9"/>
          <p:cNvSpPr txBox="1">
            <a:spLocks noGrp="1"/>
          </p:cNvSpPr>
          <p:nvPr>
            <p:ph type="sldNum" idx="12"/>
          </p:nvPr>
        </p:nvSpPr>
        <p:spPr>
          <a:xfrm>
            <a:off x="11473555" y="6320975"/>
            <a:ext cx="416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
          <p:cNvSpPr/>
          <p:nvPr/>
        </p:nvSpPr>
        <p:spPr>
          <a:xfrm>
            <a:off x="0" y="0"/>
            <a:ext cx="12192000" cy="6858000"/>
          </a:xfrm>
          <a:prstGeom prst="rect">
            <a:avLst/>
          </a:prstGeom>
          <a:gradFill>
            <a:gsLst>
              <a:gs pos="0">
                <a:srgbClr val="000000">
                  <a:alpha val="89019"/>
                </a:srgbClr>
              </a:gs>
              <a:gs pos="100000">
                <a:srgbClr val="000000">
                  <a:alpha val="0"/>
                </a:srgbClr>
              </a:gs>
            </a:gsLst>
            <a:path path="circle">
              <a:fillToRect l="50000" t="50000" r="50000" b="50000"/>
            </a:path>
            <a:tileRect/>
          </a:gra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6"/>
          <p:cNvSpPr txBox="1">
            <a:spLocks noGrp="1"/>
          </p:cNvSpPr>
          <p:nvPr>
            <p:ph type="sldNum" idx="12"/>
          </p:nvPr>
        </p:nvSpPr>
        <p:spPr>
          <a:xfrm>
            <a:off x="11473555" y="6320975"/>
            <a:ext cx="416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pic>
        <p:nvPicPr>
          <p:cNvPr id="30" name="Google Shape;30;p6" descr="A black and white logo&#10;&#10;Description automatically generated"/>
          <p:cNvPicPr preferRelativeResize="0"/>
          <p:nvPr/>
        </p:nvPicPr>
        <p:blipFill rotWithShape="1">
          <a:blip r:embed="rId3">
            <a:alphaModFix/>
          </a:blip>
          <a:srcRect/>
          <a:stretch/>
        </p:blipFill>
        <p:spPr>
          <a:xfrm>
            <a:off x="718040" y="2094384"/>
            <a:ext cx="10705529" cy="21771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Panel - Alt">
  <p:cSld name="2 Panel - Alt">
    <p:spTree>
      <p:nvGrpSpPr>
        <p:cNvPr id="1" name="Shape 31"/>
        <p:cNvGrpSpPr/>
        <p:nvPr/>
      </p:nvGrpSpPr>
      <p:grpSpPr>
        <a:xfrm>
          <a:off x="0" y="0"/>
          <a:ext cx="0" cy="0"/>
          <a:chOff x="0" y="0"/>
          <a:chExt cx="0" cy="0"/>
        </a:xfrm>
      </p:grpSpPr>
      <p:sp>
        <p:nvSpPr>
          <p:cNvPr id="32" name="Google Shape;32;g27fe3337b3a_0_420"/>
          <p:cNvSpPr txBox="1">
            <a:spLocks noGrp="1"/>
          </p:cNvSpPr>
          <p:nvPr>
            <p:ph type="title"/>
          </p:nvPr>
        </p:nvSpPr>
        <p:spPr>
          <a:xfrm>
            <a:off x="838200" y="0"/>
            <a:ext cx="10515600" cy="838500"/>
          </a:xfrm>
          <a:prstGeom prst="rect">
            <a:avLst/>
          </a:prstGeom>
          <a:noFill/>
          <a:ln>
            <a:noFill/>
          </a:ln>
        </p:spPr>
        <p:txBody>
          <a:bodyPr spcFirstLastPara="1" wrap="square" lIns="30475" tIns="15225" rIns="30475" bIns="15225" anchor="b" anchorCtr="0">
            <a:normAutofit/>
          </a:bodyPr>
          <a:lstStyle>
            <a:lvl1pPr lvl="0" algn="ctr">
              <a:lnSpc>
                <a:spcPct val="90000"/>
              </a:lnSpc>
              <a:spcBef>
                <a:spcPts val="0"/>
              </a:spcBef>
              <a:spcAft>
                <a:spcPts val="0"/>
              </a:spcAft>
              <a:buClr>
                <a:schemeClr val="lt1"/>
              </a:buClr>
              <a:buSzPts val="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g27fe3337b3a_0_420"/>
          <p:cNvSpPr txBox="1">
            <a:spLocks noGrp="1"/>
          </p:cNvSpPr>
          <p:nvPr>
            <p:ph type="body" idx="1"/>
          </p:nvPr>
        </p:nvSpPr>
        <p:spPr>
          <a:xfrm>
            <a:off x="838200" y="829056"/>
            <a:ext cx="10515600" cy="469500"/>
          </a:xfrm>
          <a:prstGeom prst="rect">
            <a:avLst/>
          </a:prstGeom>
          <a:noFill/>
          <a:ln>
            <a:noFill/>
          </a:ln>
        </p:spPr>
        <p:txBody>
          <a:bodyPr spcFirstLastPara="1" wrap="square" lIns="30475" tIns="15225" rIns="30475" bIns="15225" anchor="t" anchorCtr="0">
            <a:normAutofit/>
          </a:bodyPr>
          <a:lstStyle>
            <a:lvl1pPr marL="457200" marR="0" lvl="0" indent="-228600" algn="ctr">
              <a:lnSpc>
                <a:spcPct val="90000"/>
              </a:lnSpc>
              <a:spcBef>
                <a:spcPts val="0"/>
              </a:spcBef>
              <a:spcAft>
                <a:spcPts val="0"/>
              </a:spcAft>
              <a:buClr>
                <a:schemeClr val="lt1"/>
              </a:buClr>
              <a:buSzPts val="1500"/>
              <a:buFont typeface="Arial"/>
              <a:buNone/>
              <a:defRPr sz="1500" b="0" i="0" u="none" strike="noStrike" cap="none">
                <a:solidFill>
                  <a:schemeClr val="lt1"/>
                </a:solidFill>
                <a:latin typeface="Trebuchet MS"/>
                <a:ea typeface="Trebuchet MS"/>
                <a:cs typeface="Trebuchet MS"/>
                <a:sym typeface="Trebuchet MS"/>
              </a:defRPr>
            </a:lvl1pPr>
            <a:lvl2pPr marL="914400" marR="0" lvl="1" indent="-228600" algn="ctr">
              <a:lnSpc>
                <a:spcPct val="90000"/>
              </a:lnSpc>
              <a:spcBef>
                <a:spcPts val="500"/>
              </a:spcBef>
              <a:spcAft>
                <a:spcPts val="0"/>
              </a:spcAft>
              <a:buClr>
                <a:schemeClr val="dk1"/>
              </a:buClr>
              <a:buSzPts val="1500"/>
              <a:buFont typeface="Arial"/>
              <a:buNone/>
              <a:defRPr sz="1500" b="0" i="0" u="none" strike="noStrike" cap="none">
                <a:solidFill>
                  <a:schemeClr val="dk1"/>
                </a:solidFill>
                <a:latin typeface="Trebuchet MS"/>
                <a:ea typeface="Trebuchet MS"/>
                <a:cs typeface="Trebuchet MS"/>
                <a:sym typeface="Trebuchet MS"/>
              </a:defRPr>
            </a:lvl2pPr>
            <a:lvl3pPr marL="1371600" marR="0" lvl="2" indent="-228600" algn="ctr">
              <a:lnSpc>
                <a:spcPct val="90000"/>
              </a:lnSpc>
              <a:spcBef>
                <a:spcPts val="500"/>
              </a:spcBef>
              <a:spcAft>
                <a:spcPts val="0"/>
              </a:spcAft>
              <a:buClr>
                <a:schemeClr val="dk1"/>
              </a:buClr>
              <a:buSzPts val="1500"/>
              <a:buFont typeface="Arial"/>
              <a:buNone/>
              <a:defRPr sz="1500" b="0" i="0" u="none" strike="noStrike" cap="none">
                <a:solidFill>
                  <a:schemeClr val="dk1"/>
                </a:solidFill>
                <a:latin typeface="Trebuchet MS"/>
                <a:ea typeface="Trebuchet MS"/>
                <a:cs typeface="Trebuchet MS"/>
                <a:sym typeface="Trebuchet MS"/>
              </a:defRPr>
            </a:lvl3pPr>
            <a:lvl4pPr marL="1828800" marR="0" lvl="3" indent="-228600" algn="ctr">
              <a:lnSpc>
                <a:spcPct val="90000"/>
              </a:lnSpc>
              <a:spcBef>
                <a:spcPts val="500"/>
              </a:spcBef>
              <a:spcAft>
                <a:spcPts val="0"/>
              </a:spcAft>
              <a:buClr>
                <a:schemeClr val="dk1"/>
              </a:buClr>
              <a:buSzPts val="1500"/>
              <a:buFont typeface="Arial"/>
              <a:buNone/>
              <a:defRPr sz="1500" b="0" i="0" u="none" strike="noStrike" cap="none">
                <a:solidFill>
                  <a:schemeClr val="dk1"/>
                </a:solidFill>
                <a:latin typeface="Trebuchet MS"/>
                <a:ea typeface="Trebuchet MS"/>
                <a:cs typeface="Trebuchet MS"/>
                <a:sym typeface="Trebuchet MS"/>
              </a:defRPr>
            </a:lvl4pPr>
            <a:lvl5pPr marL="2286000" marR="0" lvl="4" indent="-228600" algn="ctr">
              <a:lnSpc>
                <a:spcPct val="90000"/>
              </a:lnSpc>
              <a:spcBef>
                <a:spcPts val="500"/>
              </a:spcBef>
              <a:spcAft>
                <a:spcPts val="0"/>
              </a:spcAft>
              <a:buClr>
                <a:schemeClr val="dk1"/>
              </a:buClr>
              <a:buSzPts val="1500"/>
              <a:buFont typeface="Arial"/>
              <a:buNone/>
              <a:defRPr sz="1500" b="0" i="0" u="none" strike="noStrike" cap="none">
                <a:solidFill>
                  <a:schemeClr val="dk1"/>
                </a:solidFill>
                <a:latin typeface="Trebuchet MS"/>
                <a:ea typeface="Trebuchet MS"/>
                <a:cs typeface="Trebuchet MS"/>
                <a:sym typeface="Trebuchet MS"/>
              </a:defRPr>
            </a:lvl5pPr>
            <a:lvl6pPr marL="2743200" marR="0" lvl="5"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34" name="Google Shape;34;g27fe3337b3a_0_420"/>
          <p:cNvSpPr>
            <a:spLocks noGrp="1"/>
          </p:cNvSpPr>
          <p:nvPr>
            <p:ph type="pic" idx="2"/>
          </p:nvPr>
        </p:nvSpPr>
        <p:spPr>
          <a:xfrm>
            <a:off x="459674" y="1668868"/>
            <a:ext cx="7448400" cy="4216500"/>
          </a:xfrm>
          <a:prstGeom prst="rect">
            <a:avLst/>
          </a:prstGeom>
          <a:solidFill>
            <a:srgbClr val="F2F2F2"/>
          </a:solidFill>
          <a:ln>
            <a:noFill/>
          </a:ln>
        </p:spPr>
      </p:sp>
      <p:sp>
        <p:nvSpPr>
          <p:cNvPr id="35" name="Google Shape;35;g27fe3337b3a_0_420"/>
          <p:cNvSpPr>
            <a:spLocks noGrp="1"/>
          </p:cNvSpPr>
          <p:nvPr>
            <p:ph type="pic" idx="3"/>
          </p:nvPr>
        </p:nvSpPr>
        <p:spPr>
          <a:xfrm>
            <a:off x="8084114" y="1668868"/>
            <a:ext cx="3636300" cy="4216500"/>
          </a:xfrm>
          <a:prstGeom prst="rect">
            <a:avLst/>
          </a:prstGeom>
          <a:solidFill>
            <a:srgbClr val="F2F2F2"/>
          </a:solidFill>
          <a:ln>
            <a:noFill/>
          </a:ln>
        </p:spPr>
      </p:sp>
      <p:sp>
        <p:nvSpPr>
          <p:cNvPr id="36" name="Google Shape;36;g27fe3337b3a_0_420"/>
          <p:cNvSpPr>
            <a:spLocks noGrp="1"/>
          </p:cNvSpPr>
          <p:nvPr>
            <p:ph type="dgm" idx="4"/>
          </p:nvPr>
        </p:nvSpPr>
        <p:spPr>
          <a:xfrm>
            <a:off x="8084114" y="1668868"/>
            <a:ext cx="3636300" cy="1449600"/>
          </a:xfrm>
          <a:prstGeom prst="rect">
            <a:avLst/>
          </a:prstGeom>
          <a:gradFill>
            <a:gsLst>
              <a:gs pos="0">
                <a:srgbClr val="3F3F3F"/>
              </a:gs>
              <a:gs pos="20000">
                <a:srgbClr val="3F3F3F"/>
              </a:gs>
              <a:gs pos="100000">
                <a:srgbClr val="3F3F3F">
                  <a:alpha val="0"/>
                </a:srgbClr>
              </a:gs>
            </a:gsLst>
            <a:lin ang="5400012" scaled="0"/>
          </a:gradFill>
          <a:ln>
            <a:noFill/>
          </a:ln>
        </p:spPr>
        <p:txBody>
          <a:bodyPr spcFirstLastPara="1" wrap="square" lIns="30475" tIns="15225" rIns="30475" bIns="15225" anchor="ctr" anchorCtr="0">
            <a:noAutofit/>
          </a:bodyPr>
          <a:lstStyle>
            <a:lvl1pPr marR="0" lvl="0" algn="l" rtl="0">
              <a:lnSpc>
                <a:spcPct val="90000"/>
              </a:lnSpc>
              <a:spcBef>
                <a:spcPts val="1100"/>
              </a:spcBef>
              <a:spcAft>
                <a:spcPts val="0"/>
              </a:spcAft>
              <a:buClr>
                <a:schemeClr val="dk1"/>
              </a:buClr>
              <a:buSzPts val="2800"/>
              <a:buFont typeface="Arial"/>
              <a:buNone/>
              <a:defRPr sz="1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37" name="Google Shape;37;g27fe3337b3a_0_420"/>
          <p:cNvSpPr txBox="1">
            <a:spLocks noGrp="1"/>
          </p:cNvSpPr>
          <p:nvPr>
            <p:ph type="body" idx="5"/>
          </p:nvPr>
        </p:nvSpPr>
        <p:spPr>
          <a:xfrm>
            <a:off x="8231552" y="1790744"/>
            <a:ext cx="3322500" cy="249900"/>
          </a:xfrm>
          <a:prstGeom prst="rect">
            <a:avLst/>
          </a:prstGeom>
          <a:noFill/>
          <a:ln>
            <a:noFill/>
          </a:ln>
        </p:spPr>
        <p:txBody>
          <a:bodyPr spcFirstLastPara="1" wrap="square" lIns="30475" tIns="15225" rIns="30475" bIns="15225" anchor="t" anchorCtr="0">
            <a:normAutofit/>
          </a:bodyPr>
          <a:lstStyle>
            <a:lvl1pPr marL="457200" marR="0" lvl="0" indent="-228600" algn="ctr">
              <a:lnSpc>
                <a:spcPct val="90000"/>
              </a:lnSpc>
              <a:spcBef>
                <a:spcPts val="11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1pPr>
            <a:lvl2pPr marL="914400" marR="0" lvl="1"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2pPr>
            <a:lvl3pPr marL="1371600" marR="0" lvl="2"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3pPr>
            <a:lvl4pPr marL="1828800" marR="0" lvl="3"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4pPr>
            <a:lvl5pPr marL="2286000" marR="0" lvl="4"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5pPr>
            <a:lvl6pPr marL="2743200" marR="0" lvl="5"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38" name="Google Shape;38;g27fe3337b3a_0_420"/>
          <p:cNvSpPr txBox="1">
            <a:spLocks noGrp="1"/>
          </p:cNvSpPr>
          <p:nvPr>
            <p:ph type="body" idx="6"/>
          </p:nvPr>
        </p:nvSpPr>
        <p:spPr>
          <a:xfrm>
            <a:off x="8231552" y="1971365"/>
            <a:ext cx="3322500" cy="249900"/>
          </a:xfrm>
          <a:prstGeom prst="rect">
            <a:avLst/>
          </a:prstGeom>
          <a:noFill/>
          <a:ln>
            <a:noFill/>
          </a:ln>
        </p:spPr>
        <p:txBody>
          <a:bodyPr spcFirstLastPara="1" wrap="square" lIns="30475" tIns="15225" rIns="30475" bIns="15225" anchor="t" anchorCtr="0">
            <a:normAutofit/>
          </a:bodyPr>
          <a:lstStyle>
            <a:lvl1pPr marL="457200" marR="0" lvl="0" indent="-228600" algn="ctr">
              <a:lnSpc>
                <a:spcPct val="90000"/>
              </a:lnSpc>
              <a:spcBef>
                <a:spcPts val="1100"/>
              </a:spcBef>
              <a:spcAft>
                <a:spcPts val="0"/>
              </a:spcAft>
              <a:buClr>
                <a:schemeClr val="dk1"/>
              </a:buClr>
              <a:buSzPts val="11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2pPr>
            <a:lvl3pPr marL="1371600" marR="0" lvl="2"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3pPr>
            <a:lvl4pPr marL="1828800" marR="0" lvl="3"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4pPr>
            <a:lvl5pPr marL="2286000" marR="0" lvl="4"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5pPr>
            <a:lvl6pPr marL="2743200" marR="0" lvl="5"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39" name="Google Shape;39;g27fe3337b3a_0_420"/>
          <p:cNvSpPr>
            <a:spLocks noGrp="1"/>
          </p:cNvSpPr>
          <p:nvPr>
            <p:ph type="dgm" idx="7"/>
          </p:nvPr>
        </p:nvSpPr>
        <p:spPr>
          <a:xfrm>
            <a:off x="459674" y="1668868"/>
            <a:ext cx="7448400" cy="1449600"/>
          </a:xfrm>
          <a:prstGeom prst="rect">
            <a:avLst/>
          </a:prstGeom>
          <a:gradFill>
            <a:gsLst>
              <a:gs pos="0">
                <a:srgbClr val="3F3F3F"/>
              </a:gs>
              <a:gs pos="20000">
                <a:srgbClr val="3F3F3F"/>
              </a:gs>
              <a:gs pos="100000">
                <a:srgbClr val="3F3F3F">
                  <a:alpha val="0"/>
                </a:srgbClr>
              </a:gs>
            </a:gsLst>
            <a:lin ang="5400012" scaled="0"/>
          </a:gradFill>
          <a:ln>
            <a:noFill/>
          </a:ln>
        </p:spPr>
        <p:txBody>
          <a:bodyPr spcFirstLastPara="1" wrap="square" lIns="30475" tIns="15225" rIns="30475" bIns="15225" anchor="ctr" anchorCtr="0">
            <a:noAutofit/>
          </a:bodyPr>
          <a:lstStyle>
            <a:lvl1pPr marR="0" lvl="0" algn="l" rtl="0">
              <a:lnSpc>
                <a:spcPct val="90000"/>
              </a:lnSpc>
              <a:spcBef>
                <a:spcPts val="1100"/>
              </a:spcBef>
              <a:spcAft>
                <a:spcPts val="0"/>
              </a:spcAft>
              <a:buClr>
                <a:schemeClr val="dk1"/>
              </a:buClr>
              <a:buSzPts val="2800"/>
              <a:buFont typeface="Arial"/>
              <a:buNone/>
              <a:defRPr sz="1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40" name="Google Shape;40;g27fe3337b3a_0_420"/>
          <p:cNvSpPr txBox="1">
            <a:spLocks noGrp="1"/>
          </p:cNvSpPr>
          <p:nvPr>
            <p:ph type="body" idx="8"/>
          </p:nvPr>
        </p:nvSpPr>
        <p:spPr>
          <a:xfrm>
            <a:off x="1596547" y="1790744"/>
            <a:ext cx="5242800" cy="249900"/>
          </a:xfrm>
          <a:prstGeom prst="rect">
            <a:avLst/>
          </a:prstGeom>
          <a:noFill/>
          <a:ln>
            <a:noFill/>
          </a:ln>
        </p:spPr>
        <p:txBody>
          <a:bodyPr spcFirstLastPara="1" wrap="square" lIns="30475" tIns="15225" rIns="30475" bIns="15225" anchor="t" anchorCtr="0">
            <a:normAutofit/>
          </a:bodyPr>
          <a:lstStyle>
            <a:lvl1pPr marL="457200" marR="0" lvl="0" indent="-228600" algn="ctr">
              <a:lnSpc>
                <a:spcPct val="90000"/>
              </a:lnSpc>
              <a:spcBef>
                <a:spcPts val="11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1pPr>
            <a:lvl2pPr marL="914400" marR="0" lvl="1"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2pPr>
            <a:lvl3pPr marL="1371600" marR="0" lvl="2"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3pPr>
            <a:lvl4pPr marL="1828800" marR="0" lvl="3"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4pPr>
            <a:lvl5pPr marL="2286000" marR="0" lvl="4"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5pPr>
            <a:lvl6pPr marL="2743200" marR="0" lvl="5"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41" name="Google Shape;41;g27fe3337b3a_0_420"/>
          <p:cNvSpPr txBox="1">
            <a:spLocks noGrp="1"/>
          </p:cNvSpPr>
          <p:nvPr>
            <p:ph type="body" idx="9"/>
          </p:nvPr>
        </p:nvSpPr>
        <p:spPr>
          <a:xfrm>
            <a:off x="1596547" y="1971365"/>
            <a:ext cx="5242800" cy="249900"/>
          </a:xfrm>
          <a:prstGeom prst="rect">
            <a:avLst/>
          </a:prstGeom>
          <a:noFill/>
          <a:ln>
            <a:noFill/>
          </a:ln>
        </p:spPr>
        <p:txBody>
          <a:bodyPr spcFirstLastPara="1" wrap="square" lIns="30475" tIns="15225" rIns="30475" bIns="15225" anchor="t" anchorCtr="0">
            <a:normAutofit/>
          </a:bodyPr>
          <a:lstStyle>
            <a:lvl1pPr marL="457200" marR="0" lvl="0" indent="-228600" algn="ctr">
              <a:lnSpc>
                <a:spcPct val="90000"/>
              </a:lnSpc>
              <a:spcBef>
                <a:spcPts val="1100"/>
              </a:spcBef>
              <a:spcAft>
                <a:spcPts val="0"/>
              </a:spcAft>
              <a:buClr>
                <a:schemeClr val="dk1"/>
              </a:buClr>
              <a:buSzPts val="11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2pPr>
            <a:lvl3pPr marL="1371600" marR="0" lvl="2"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3pPr>
            <a:lvl4pPr marL="1828800" marR="0" lvl="3"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4pPr>
            <a:lvl5pPr marL="2286000" marR="0" lvl="4" indent="-228600" algn="l">
              <a:lnSpc>
                <a:spcPct val="90000"/>
              </a:lnSpc>
              <a:spcBef>
                <a:spcPts val="500"/>
              </a:spcBef>
              <a:spcAft>
                <a:spcPts val="0"/>
              </a:spcAft>
              <a:buClr>
                <a:schemeClr val="dk1"/>
              </a:buClr>
              <a:buSzPts val="1300"/>
              <a:buFont typeface="Arial"/>
              <a:buNone/>
              <a:defRPr sz="1300" b="1" i="0" u="none" strike="noStrike" cap="none">
                <a:solidFill>
                  <a:schemeClr val="dk1"/>
                </a:solidFill>
                <a:latin typeface="Trebuchet MS"/>
                <a:ea typeface="Trebuchet MS"/>
                <a:cs typeface="Trebuchet MS"/>
                <a:sym typeface="Trebuchet MS"/>
              </a:defRPr>
            </a:lvl5pPr>
            <a:lvl6pPr marL="2743200" marR="0" lvl="5"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1">
  <p:cSld name="Title and Content">
    <p:bg>
      <p:bgPr>
        <a:solidFill>
          <a:schemeClr val="lt1"/>
        </a:solidFill>
        <a:effectLst/>
      </p:bgPr>
    </p:bg>
    <p:spTree>
      <p:nvGrpSpPr>
        <p:cNvPr id="1" name="Shape 42"/>
        <p:cNvGrpSpPr/>
        <p:nvPr/>
      </p:nvGrpSpPr>
      <p:grpSpPr>
        <a:xfrm>
          <a:off x="0" y="0"/>
          <a:ext cx="0" cy="0"/>
          <a:chOff x="0" y="0"/>
          <a:chExt cx="0" cy="0"/>
        </a:xfrm>
      </p:grpSpPr>
      <p:pic>
        <p:nvPicPr>
          <p:cNvPr id="43" name="Google Shape;43;g2f3eb4f7df4_0_199" descr="A black and blue rectangle&#10;&#10;Description automatically generated"/>
          <p:cNvPicPr preferRelativeResize="0"/>
          <p:nvPr/>
        </p:nvPicPr>
        <p:blipFill rotWithShape="1">
          <a:blip r:embed="rId2">
            <a:alphaModFix/>
          </a:blip>
          <a:srcRect/>
          <a:stretch/>
        </p:blipFill>
        <p:spPr>
          <a:xfrm>
            <a:off x="2960" y="0"/>
            <a:ext cx="12189041" cy="685966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1">
  <p:cSld name="1_Title Slide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g2f1014fed97_0_329"/>
          <p:cNvSpPr/>
          <p:nvPr/>
        </p:nvSpPr>
        <p:spPr>
          <a:xfrm>
            <a:off x="0" y="0"/>
            <a:ext cx="12192000" cy="6858000"/>
          </a:xfrm>
          <a:prstGeom prst="rect">
            <a:avLst/>
          </a:prstGeom>
          <a:gradFill>
            <a:gsLst>
              <a:gs pos="0">
                <a:srgbClr val="000000">
                  <a:alpha val="89019"/>
                </a:srgbClr>
              </a:gs>
              <a:gs pos="100000">
                <a:srgbClr val="000000">
                  <a:alpha val="0"/>
                </a:srgbClr>
              </a:gs>
            </a:gsLst>
            <a:path path="circle">
              <a:fillToRect l="50000" t="50000" r="50000" b="50000"/>
            </a:path>
            <a:tileRect/>
          </a:gra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 name="Google Shape;50;g2f1014fed97_0_329"/>
          <p:cNvSpPr txBox="1">
            <a:spLocks noGrp="1"/>
          </p:cNvSpPr>
          <p:nvPr>
            <p:ph type="sldNum" idx="12"/>
          </p:nvPr>
        </p:nvSpPr>
        <p:spPr>
          <a:xfrm>
            <a:off x="11473555" y="6320975"/>
            <a:ext cx="4161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
        <p:nvSpPr>
          <p:cNvPr id="52" name="Google Shape;52;g2f1014fed97_0_208"/>
          <p:cNvSpPr/>
          <p:nvPr/>
        </p:nvSpPr>
        <p:spPr>
          <a:xfrm rot="5400000">
            <a:off x="10000500" y="673"/>
            <a:ext cx="2191500" cy="2191500"/>
          </a:xfrm>
          <a:prstGeom prst="diagStripe">
            <a:avLst>
              <a:gd name="adj" fmla="val 0"/>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 name="Google Shape;53;g2f1014fed97_0_208"/>
          <p:cNvGrpSpPr/>
          <p:nvPr/>
        </p:nvGrpSpPr>
        <p:grpSpPr>
          <a:xfrm>
            <a:off x="0" y="654"/>
            <a:ext cx="6871435" cy="6845694"/>
            <a:chOff x="0" y="75"/>
            <a:chExt cx="5153705" cy="5152950"/>
          </a:xfrm>
        </p:grpSpPr>
        <p:sp>
          <p:nvSpPr>
            <p:cNvPr id="54" name="Google Shape;54;g2f1014fed97_0_208"/>
            <p:cNvSpPr/>
            <p:nvPr/>
          </p:nvSpPr>
          <p:spPr>
            <a:xfrm rot="-5400000">
              <a:off x="455" y="-225"/>
              <a:ext cx="5152800" cy="5153700"/>
            </a:xfrm>
            <a:prstGeom prst="diagStripe">
              <a:avLst>
                <a:gd name="adj" fmla="val 50000"/>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g2f1014fed97_0_208"/>
            <p:cNvSpPr/>
            <p:nvPr/>
          </p:nvSpPr>
          <p:spPr>
            <a:xfrm rot="-5400000">
              <a:off x="150" y="1145825"/>
              <a:ext cx="3996600" cy="3996900"/>
            </a:xfrm>
            <a:prstGeom prst="diagStripe">
              <a:avLst>
                <a:gd name="adj" fmla="val 58774"/>
              </a:avLst>
            </a:prstGeom>
            <a:solidFill>
              <a:schemeClr val="lt1">
                <a:alpha val="2352"/>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g2f1014fed97_0_208"/>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g2f1014fed97_0_208"/>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g2f1014fed97_0_208"/>
          <p:cNvSpPr txBox="1">
            <a:spLocks noGrp="1"/>
          </p:cNvSpPr>
          <p:nvPr>
            <p:ph type="ctrTitle"/>
          </p:nvPr>
        </p:nvSpPr>
        <p:spPr>
          <a:xfrm>
            <a:off x="4716200" y="2104533"/>
            <a:ext cx="6690000" cy="21051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5300"/>
              <a:buNone/>
              <a:defRPr sz="5300"/>
            </a:lvl1pPr>
            <a:lvl2pPr lvl="1" algn="l">
              <a:lnSpc>
                <a:spcPct val="100000"/>
              </a:lnSpc>
              <a:spcBef>
                <a:spcPts val="0"/>
              </a:spcBef>
              <a:spcAft>
                <a:spcPts val="0"/>
              </a:spcAft>
              <a:buSzPts val="5300"/>
              <a:buNone/>
              <a:defRPr sz="5300"/>
            </a:lvl2pPr>
            <a:lvl3pPr lvl="2" algn="l">
              <a:lnSpc>
                <a:spcPct val="100000"/>
              </a:lnSpc>
              <a:spcBef>
                <a:spcPts val="0"/>
              </a:spcBef>
              <a:spcAft>
                <a:spcPts val="0"/>
              </a:spcAft>
              <a:buSzPts val="5300"/>
              <a:buNone/>
              <a:defRPr sz="5300"/>
            </a:lvl3pPr>
            <a:lvl4pPr lvl="3" algn="l">
              <a:lnSpc>
                <a:spcPct val="100000"/>
              </a:lnSpc>
              <a:spcBef>
                <a:spcPts val="0"/>
              </a:spcBef>
              <a:spcAft>
                <a:spcPts val="0"/>
              </a:spcAft>
              <a:buSzPts val="5300"/>
              <a:buNone/>
              <a:defRPr sz="5300"/>
            </a:lvl4pPr>
            <a:lvl5pPr lvl="4" algn="l">
              <a:lnSpc>
                <a:spcPct val="100000"/>
              </a:lnSpc>
              <a:spcBef>
                <a:spcPts val="0"/>
              </a:spcBef>
              <a:spcAft>
                <a:spcPts val="0"/>
              </a:spcAft>
              <a:buSzPts val="5300"/>
              <a:buNone/>
              <a:defRPr sz="5300"/>
            </a:lvl5pPr>
            <a:lvl6pPr lvl="5" algn="l">
              <a:lnSpc>
                <a:spcPct val="100000"/>
              </a:lnSpc>
              <a:spcBef>
                <a:spcPts val="0"/>
              </a:spcBef>
              <a:spcAft>
                <a:spcPts val="0"/>
              </a:spcAft>
              <a:buSzPts val="5300"/>
              <a:buNone/>
              <a:defRPr sz="5300"/>
            </a:lvl6pPr>
            <a:lvl7pPr lvl="6" algn="l">
              <a:lnSpc>
                <a:spcPct val="100000"/>
              </a:lnSpc>
              <a:spcBef>
                <a:spcPts val="0"/>
              </a:spcBef>
              <a:spcAft>
                <a:spcPts val="0"/>
              </a:spcAft>
              <a:buSzPts val="5300"/>
              <a:buNone/>
              <a:defRPr sz="5300"/>
            </a:lvl7pPr>
            <a:lvl8pPr lvl="7" algn="l">
              <a:lnSpc>
                <a:spcPct val="100000"/>
              </a:lnSpc>
              <a:spcBef>
                <a:spcPts val="0"/>
              </a:spcBef>
              <a:spcAft>
                <a:spcPts val="0"/>
              </a:spcAft>
              <a:buSzPts val="5300"/>
              <a:buNone/>
              <a:defRPr sz="5300"/>
            </a:lvl8pPr>
            <a:lvl9pPr lvl="8" algn="l">
              <a:lnSpc>
                <a:spcPct val="100000"/>
              </a:lnSpc>
              <a:spcBef>
                <a:spcPts val="0"/>
              </a:spcBef>
              <a:spcAft>
                <a:spcPts val="0"/>
              </a:spcAft>
              <a:buSzPts val="5300"/>
              <a:buNone/>
              <a:defRPr sz="5300"/>
            </a:lvl9pPr>
          </a:lstStyle>
          <a:p>
            <a:endParaRPr/>
          </a:p>
        </p:txBody>
      </p:sp>
      <p:sp>
        <p:nvSpPr>
          <p:cNvPr id="59" name="Google Shape;59;g2f1014fed97_0_208"/>
          <p:cNvSpPr txBox="1">
            <a:spLocks noGrp="1"/>
          </p:cNvSpPr>
          <p:nvPr>
            <p:ph type="subTitle" idx="1"/>
          </p:nvPr>
        </p:nvSpPr>
        <p:spPr>
          <a:xfrm>
            <a:off x="6778600" y="5233233"/>
            <a:ext cx="4627500" cy="674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sz="1700"/>
            </a:lvl2pPr>
            <a:lvl3pPr lvl="2" algn="l">
              <a:lnSpc>
                <a:spcPct val="100000"/>
              </a:lnSpc>
              <a:spcBef>
                <a:spcPts val="0"/>
              </a:spcBef>
              <a:spcAft>
                <a:spcPts val="0"/>
              </a:spcAft>
              <a:buSzPts val="1700"/>
              <a:buNone/>
              <a:defRPr sz="1700"/>
            </a:lvl3pPr>
            <a:lvl4pPr lvl="3" algn="l">
              <a:lnSpc>
                <a:spcPct val="100000"/>
              </a:lnSpc>
              <a:spcBef>
                <a:spcPts val="0"/>
              </a:spcBef>
              <a:spcAft>
                <a:spcPts val="0"/>
              </a:spcAft>
              <a:buSzPts val="1700"/>
              <a:buNone/>
              <a:defRPr sz="1700"/>
            </a:lvl4pPr>
            <a:lvl5pPr lvl="4" algn="l">
              <a:lnSpc>
                <a:spcPct val="100000"/>
              </a:lnSpc>
              <a:spcBef>
                <a:spcPts val="0"/>
              </a:spcBef>
              <a:spcAft>
                <a:spcPts val="0"/>
              </a:spcAft>
              <a:buSzPts val="1700"/>
              <a:buNone/>
              <a:defRPr sz="1700"/>
            </a:lvl5pPr>
            <a:lvl6pPr lvl="5" algn="l">
              <a:lnSpc>
                <a:spcPct val="100000"/>
              </a:lnSpc>
              <a:spcBef>
                <a:spcPts val="0"/>
              </a:spcBef>
              <a:spcAft>
                <a:spcPts val="0"/>
              </a:spcAft>
              <a:buSzPts val="1700"/>
              <a:buNone/>
              <a:defRPr sz="1700"/>
            </a:lvl6pPr>
            <a:lvl7pPr lvl="6" algn="l">
              <a:lnSpc>
                <a:spcPct val="100000"/>
              </a:lnSpc>
              <a:spcBef>
                <a:spcPts val="0"/>
              </a:spcBef>
              <a:spcAft>
                <a:spcPts val="0"/>
              </a:spcAft>
              <a:buSzPts val="1700"/>
              <a:buNone/>
              <a:defRPr sz="1700"/>
            </a:lvl7pPr>
            <a:lvl8pPr lvl="7" algn="l">
              <a:lnSpc>
                <a:spcPct val="100000"/>
              </a:lnSpc>
              <a:spcBef>
                <a:spcPts val="0"/>
              </a:spcBef>
              <a:spcAft>
                <a:spcPts val="0"/>
              </a:spcAft>
              <a:buSzPts val="1700"/>
              <a:buNone/>
              <a:defRPr sz="1700"/>
            </a:lvl8pPr>
            <a:lvl9pPr lvl="8" algn="l">
              <a:lnSpc>
                <a:spcPct val="100000"/>
              </a:lnSpc>
              <a:spcBef>
                <a:spcPts val="0"/>
              </a:spcBef>
              <a:spcAft>
                <a:spcPts val="0"/>
              </a:spcAft>
              <a:buSzPts val="1700"/>
              <a:buNone/>
              <a:defRPr sz="1700"/>
            </a:lvl9pPr>
          </a:lstStyle>
          <a:p>
            <a:endParaRPr/>
          </a:p>
        </p:txBody>
      </p:sp>
      <p:sp>
        <p:nvSpPr>
          <p:cNvPr id="60" name="Google Shape;60;g2f1014fed97_0_20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5"/>
          <p:cNvSpPr txBox="1">
            <a:spLocks noGrp="1"/>
          </p:cNvSpPr>
          <p:nvPr>
            <p:ph type="body" idx="1"/>
          </p:nvPr>
        </p:nvSpPr>
        <p:spPr>
          <a:xfrm>
            <a:off x="838200" y="1825625"/>
            <a:ext cx="10515600" cy="428779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5"/>
          <p:cNvSpPr txBox="1">
            <a:spLocks noGrp="1"/>
          </p:cNvSpPr>
          <p:nvPr>
            <p:ph type="sldNum" idx="12"/>
          </p:nvPr>
        </p:nvSpPr>
        <p:spPr>
          <a:xfrm>
            <a:off x="10937630" y="6356350"/>
            <a:ext cx="416169"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44"/>
        <p:cNvGrpSpPr/>
        <p:nvPr/>
      </p:nvGrpSpPr>
      <p:grpSpPr>
        <a:xfrm>
          <a:off x="0" y="0"/>
          <a:ext cx="0" cy="0"/>
          <a:chOff x="0" y="0"/>
          <a:chExt cx="0" cy="0"/>
        </a:xfrm>
      </p:grpSpPr>
      <p:sp>
        <p:nvSpPr>
          <p:cNvPr id="45" name="Google Shape;45;g2f1014fed97_0_20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700"/>
              <a:buFont typeface="Montserrat"/>
              <a:buNone/>
              <a:defRPr sz="3700" b="0" i="0" u="none" strike="noStrike" cap="none">
                <a:solidFill>
                  <a:schemeClr val="lt1"/>
                </a:solidFill>
                <a:latin typeface="Montserrat"/>
                <a:ea typeface="Montserrat"/>
                <a:cs typeface="Montserrat"/>
                <a:sym typeface="Montserrat"/>
              </a:defRPr>
            </a:lvl9pPr>
          </a:lstStyle>
          <a:p>
            <a:endParaRPr/>
          </a:p>
        </p:txBody>
      </p:sp>
      <p:sp>
        <p:nvSpPr>
          <p:cNvPr id="46" name="Google Shape;46;g2f1014fed97_0_20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36550" algn="l" rtl="0">
              <a:lnSpc>
                <a:spcPct val="115000"/>
              </a:lnSpc>
              <a:spcBef>
                <a:spcPts val="0"/>
              </a:spcBef>
              <a:spcAft>
                <a:spcPts val="0"/>
              </a:spcAft>
              <a:buClr>
                <a:schemeClr val="lt1"/>
              </a:buClr>
              <a:buSzPts val="1700"/>
              <a:buFont typeface="Lato"/>
              <a:buChar char="●"/>
              <a:defRPr sz="1700" b="0" i="0" u="none" strike="noStrike" cap="none">
                <a:solidFill>
                  <a:schemeClr val="lt1"/>
                </a:solidFill>
                <a:latin typeface="Lato"/>
                <a:ea typeface="Lato"/>
                <a:cs typeface="Lato"/>
                <a:sym typeface="Lato"/>
              </a:defRPr>
            </a:lvl1pPr>
            <a:lvl2pPr marL="914400" marR="0" lvl="1"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2pPr>
            <a:lvl3pPr marL="1371600" marR="0" lvl="2"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3pPr>
            <a:lvl4pPr marL="1828800" marR="0" lvl="3"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4pPr>
            <a:lvl5pPr marL="2286000" marR="0" lvl="4"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5pPr>
            <a:lvl6pPr marL="2743200" marR="0" lvl="5"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6pPr>
            <a:lvl7pPr marL="3200400" marR="0" lvl="6"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7pPr>
            <a:lvl8pPr marL="3657600" marR="0" lvl="7"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8pPr>
            <a:lvl9pPr marL="4114800" marR="0" lvl="8" indent="-323850" algn="l" rtl="0">
              <a:lnSpc>
                <a:spcPct val="115000"/>
              </a:lnSpc>
              <a:spcBef>
                <a:spcPts val="0"/>
              </a:spcBef>
              <a:spcAft>
                <a:spcPts val="0"/>
              </a:spcAft>
              <a:buClr>
                <a:schemeClr val="lt1"/>
              </a:buClr>
              <a:buSzPts val="1500"/>
              <a:buFont typeface="Lato"/>
              <a:buChar char="■"/>
              <a:defRPr sz="1500" b="0" i="0" u="none" strike="noStrike" cap="none">
                <a:solidFill>
                  <a:schemeClr val="lt1"/>
                </a:solidFill>
                <a:latin typeface="Lato"/>
                <a:ea typeface="Lato"/>
                <a:cs typeface="Lato"/>
                <a:sym typeface="Lato"/>
              </a:defRPr>
            </a:lvl9pPr>
          </a:lstStyle>
          <a:p>
            <a:endParaRPr/>
          </a:p>
        </p:txBody>
      </p:sp>
      <p:sp>
        <p:nvSpPr>
          <p:cNvPr id="47" name="Google Shape;47;g2f1014fed97_0_20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zure/aks-gpu"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web.archive.org/web/20170129131616/http:/kubernetes.io/docs/user-guide/thirdpartyresource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github.com/NVIDIA/gpu-operato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
          <p:cNvSpPr txBox="1">
            <a:spLocks noGrp="1"/>
          </p:cNvSpPr>
          <p:nvPr>
            <p:ph type="ctrTitle"/>
          </p:nvPr>
        </p:nvSpPr>
        <p:spPr>
          <a:xfrm>
            <a:off x="1134200" y="1755400"/>
            <a:ext cx="10158000" cy="2387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5400"/>
              <a:buFont typeface="Play"/>
              <a:buNone/>
            </a:pPr>
            <a:r>
              <a:rPr lang="en-CA" sz="5200" b="1">
                <a:latin typeface="Montserrat"/>
                <a:ea typeface="Montserrat"/>
                <a:cs typeface="Montserrat"/>
                <a:sym typeface="Montserrat"/>
              </a:rPr>
              <a:t>Simplify AI Infrastructure</a:t>
            </a:r>
            <a:br>
              <a:rPr lang="en-CA" sz="5200" b="1">
                <a:latin typeface="Montserrat"/>
                <a:ea typeface="Montserrat"/>
                <a:cs typeface="Montserrat"/>
                <a:sym typeface="Montserrat"/>
              </a:rPr>
            </a:br>
            <a:r>
              <a:rPr lang="en-CA" sz="5200" b="1">
                <a:latin typeface="Montserrat"/>
                <a:ea typeface="Montserrat"/>
                <a:cs typeface="Montserrat"/>
                <a:sym typeface="Montserrat"/>
              </a:rPr>
              <a:t>with Kubernetes Operators</a:t>
            </a:r>
            <a:endParaRPr sz="5200" b="1">
              <a:latin typeface="Montserrat"/>
              <a:ea typeface="Montserrat"/>
              <a:cs typeface="Montserrat"/>
              <a:sym typeface="Montserrat"/>
            </a:endParaRPr>
          </a:p>
        </p:txBody>
      </p:sp>
      <p:sp>
        <p:nvSpPr>
          <p:cNvPr id="183" name="Google Shape;183;p2"/>
          <p:cNvSpPr txBox="1">
            <a:spLocks noGrp="1"/>
          </p:cNvSpPr>
          <p:nvPr>
            <p:ph type="subTitle" idx="1"/>
          </p:nvPr>
        </p:nvSpPr>
        <p:spPr>
          <a:xfrm>
            <a:off x="1188634" y="4217710"/>
            <a:ext cx="10158000" cy="165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400"/>
              <a:buNone/>
            </a:pPr>
            <a:r>
              <a:rPr lang="en-CA" i="1">
                <a:latin typeface="Trebuchet MS"/>
                <a:ea typeface="Trebuchet MS"/>
                <a:cs typeface="Trebuchet MS"/>
                <a:sym typeface="Trebuchet MS"/>
              </a:rPr>
              <a:t>Ganeshkumar Ashokavardhanan, Microsoft</a:t>
            </a:r>
            <a:br>
              <a:rPr lang="en-CA" i="1">
                <a:latin typeface="Trebuchet MS"/>
                <a:ea typeface="Trebuchet MS"/>
                <a:cs typeface="Trebuchet MS"/>
                <a:sym typeface="Trebuchet MS"/>
              </a:rPr>
            </a:br>
            <a:br>
              <a:rPr lang="en-CA" i="1">
                <a:latin typeface="Trebuchet MS"/>
                <a:ea typeface="Trebuchet MS"/>
                <a:cs typeface="Trebuchet MS"/>
                <a:sym typeface="Trebuchet MS"/>
              </a:rPr>
            </a:br>
            <a:r>
              <a:rPr lang="en-CA" i="1">
                <a:latin typeface="Trebuchet MS"/>
                <a:ea typeface="Trebuchet MS"/>
                <a:cs typeface="Trebuchet MS"/>
                <a:sym typeface="Trebuchet MS"/>
              </a:rPr>
              <a:t>Tariq Ibrahim, NVIDIA </a:t>
            </a:r>
            <a:endParaRPr i="1">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f25993eeeb_0_284"/>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sz="2500" b="1"/>
              <a:t>Enabling GPU Support in Kubernetes Today</a:t>
            </a:r>
            <a:endParaRPr sz="2500" b="1"/>
          </a:p>
        </p:txBody>
      </p:sp>
      <p:sp>
        <p:nvSpPr>
          <p:cNvPr id="277" name="Google Shape;277;g2f25993eeeb_0_284"/>
          <p:cNvSpPr txBox="1"/>
          <p:nvPr/>
        </p:nvSpPr>
        <p:spPr>
          <a:xfrm>
            <a:off x="7376737" y="5077625"/>
            <a:ext cx="4272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V100</a:t>
            </a:r>
            <a:endParaRPr sz="1100" b="0" i="0" u="none" strike="noStrike" cap="none">
              <a:solidFill>
                <a:srgbClr val="000000"/>
              </a:solidFill>
              <a:latin typeface="Trebuchet MS"/>
              <a:ea typeface="Trebuchet MS"/>
              <a:cs typeface="Trebuchet MS"/>
              <a:sym typeface="Trebuchet MS"/>
            </a:endParaRPr>
          </a:p>
        </p:txBody>
      </p:sp>
      <p:sp>
        <p:nvSpPr>
          <p:cNvPr id="278" name="Google Shape;278;g2f25993eeeb_0_284"/>
          <p:cNvSpPr txBox="1"/>
          <p:nvPr/>
        </p:nvSpPr>
        <p:spPr>
          <a:xfrm>
            <a:off x="6053349" y="5077623"/>
            <a:ext cx="1785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T4</a:t>
            </a:r>
            <a:endParaRPr sz="1100" b="0" i="0" u="none" strike="noStrike" cap="none">
              <a:solidFill>
                <a:srgbClr val="000000"/>
              </a:solidFill>
              <a:latin typeface="Trebuchet MS"/>
              <a:ea typeface="Trebuchet MS"/>
              <a:cs typeface="Trebuchet MS"/>
              <a:sym typeface="Trebuchet MS"/>
            </a:endParaRPr>
          </a:p>
        </p:txBody>
      </p:sp>
      <p:sp>
        <p:nvSpPr>
          <p:cNvPr id="279" name="Google Shape;279;g2f25993eeeb_0_284"/>
          <p:cNvSpPr txBox="1"/>
          <p:nvPr/>
        </p:nvSpPr>
        <p:spPr>
          <a:xfrm>
            <a:off x="391025" y="1244794"/>
            <a:ext cx="11266200" cy="84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Arial"/>
              <a:buNone/>
            </a:pPr>
            <a:r>
              <a:rPr lang="en-CA" sz="1800" b="1" i="0" u="none" strike="noStrike" cap="none">
                <a:solidFill>
                  <a:srgbClr val="262626"/>
                </a:solidFill>
                <a:latin typeface="Montserrat"/>
                <a:ea typeface="Montserrat"/>
                <a:cs typeface="Montserrat"/>
                <a:sym typeface="Montserrat"/>
              </a:rPr>
              <a:t>Deploy the Device Plugin </a:t>
            </a:r>
            <a:endParaRPr sz="1800" b="1" i="0" u="none" strike="noStrike" cap="none">
              <a:solidFill>
                <a:srgbClr val="262626"/>
              </a:solidFill>
              <a:latin typeface="Montserrat"/>
              <a:ea typeface="Montserrat"/>
              <a:cs typeface="Montserrat"/>
              <a:sym typeface="Montserrat"/>
            </a:endParaRPr>
          </a:p>
          <a:p>
            <a:pPr marL="0" marR="0" lvl="0" indent="0" algn="l" rtl="0">
              <a:lnSpc>
                <a:spcPct val="90000"/>
              </a:lnSpc>
              <a:spcBef>
                <a:spcPts val="0"/>
              </a:spcBef>
              <a:spcAft>
                <a:spcPts val="0"/>
              </a:spcAft>
              <a:buClr>
                <a:srgbClr val="000000"/>
              </a:buClr>
              <a:buSzPts val="1800"/>
              <a:buFont typeface="Arial"/>
              <a:buNone/>
            </a:pPr>
            <a:endParaRPr sz="1800" b="1" i="0" u="none" strike="noStrike" cap="none">
              <a:solidFill>
                <a:srgbClr val="262626"/>
              </a:solidFill>
              <a:latin typeface="Montserrat"/>
              <a:ea typeface="Montserrat"/>
              <a:cs typeface="Montserrat"/>
              <a:sym typeface="Montserrat"/>
            </a:endParaRPr>
          </a:p>
          <a:p>
            <a:pPr marL="0" marR="0" lvl="0" indent="0" algn="l" rtl="0">
              <a:lnSpc>
                <a:spcPct val="90000"/>
              </a:lnSpc>
              <a:spcBef>
                <a:spcPts val="0"/>
              </a:spcBef>
              <a:spcAft>
                <a:spcPts val="0"/>
              </a:spcAft>
              <a:buClr>
                <a:srgbClr val="000000"/>
              </a:buClr>
              <a:buSzPts val="1800"/>
              <a:buFont typeface="Arial"/>
              <a:buNone/>
            </a:pPr>
            <a:r>
              <a:rPr lang="en-CA" sz="1800" b="1" i="0" u="none" strike="noStrike" cap="none">
                <a:solidFill>
                  <a:srgbClr val="0000FF"/>
                </a:solidFill>
                <a:latin typeface="Montserrat"/>
                <a:ea typeface="Montserrat"/>
                <a:cs typeface="Montserrat"/>
                <a:sym typeface="Montserrat"/>
              </a:rPr>
              <a:t>Advertise GPUs to the kubelet</a:t>
            </a:r>
            <a:endParaRPr sz="1800" b="1" i="0" u="none" strike="noStrike" cap="none">
              <a:solidFill>
                <a:srgbClr val="0000FF"/>
              </a:solidFill>
              <a:latin typeface="Montserrat"/>
              <a:ea typeface="Montserrat"/>
              <a:cs typeface="Montserrat"/>
              <a:sym typeface="Montserrat"/>
            </a:endParaRPr>
          </a:p>
        </p:txBody>
      </p:sp>
      <p:grpSp>
        <p:nvGrpSpPr>
          <p:cNvPr id="280" name="Google Shape;280;g2f25993eeeb_0_284"/>
          <p:cNvGrpSpPr/>
          <p:nvPr/>
        </p:nvGrpSpPr>
        <p:grpSpPr>
          <a:xfrm>
            <a:off x="1607975" y="2236000"/>
            <a:ext cx="4623865" cy="4248807"/>
            <a:chOff x="2484575" y="5088700"/>
            <a:chExt cx="4623865" cy="4248807"/>
          </a:xfrm>
        </p:grpSpPr>
        <p:sp>
          <p:nvSpPr>
            <p:cNvPr id="281" name="Google Shape;281;g2f25993eeeb_0_284"/>
            <p:cNvSpPr/>
            <p:nvPr/>
          </p:nvSpPr>
          <p:spPr>
            <a:xfrm>
              <a:off x="2488650" y="8330475"/>
              <a:ext cx="4601400" cy="490200"/>
            </a:xfrm>
            <a:prstGeom prst="rect">
              <a:avLst/>
            </a:prstGeom>
            <a:solidFill>
              <a:srgbClr val="FFFFFF"/>
            </a:solidFill>
            <a:ln w="25400" cap="flat" cmpd="sng">
              <a:solidFill>
                <a:srgbClr val="5D168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ts val="0"/>
                </a:spcBef>
                <a:spcAft>
                  <a:spcPts val="0"/>
                </a:spcAft>
                <a:buClr>
                  <a:schemeClr val="dk1"/>
                </a:buClr>
                <a:buSzPts val="2000"/>
                <a:buFont typeface="Trebuchet MS"/>
                <a:buNone/>
              </a:pPr>
              <a:r>
                <a:rPr lang="en-CA" sz="1900" b="0" i="0" u="none" strike="noStrike" cap="none">
                  <a:solidFill>
                    <a:schemeClr val="dk1"/>
                  </a:solidFill>
                  <a:latin typeface="Trebuchet MS"/>
                  <a:ea typeface="Trebuchet MS"/>
                  <a:cs typeface="Trebuchet MS"/>
                  <a:sym typeface="Trebuchet MS"/>
                </a:rPr>
                <a:t>Operating System</a:t>
              </a:r>
              <a:endParaRPr sz="1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2" name="Google Shape;282;g2f25993eeeb_0_284"/>
            <p:cNvSpPr/>
            <p:nvPr/>
          </p:nvSpPr>
          <p:spPr>
            <a:xfrm>
              <a:off x="2488650" y="7678925"/>
              <a:ext cx="4601400" cy="565800"/>
            </a:xfrm>
            <a:prstGeom prst="rect">
              <a:avLst/>
            </a:prstGeom>
            <a:solidFill>
              <a:srgbClr val="76B900"/>
            </a:solidFill>
            <a:ln w="25400" cap="flat" cmpd="sng">
              <a:solidFill>
                <a:srgbClr val="5D168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Trebuchet MS"/>
                <a:buNone/>
              </a:pPr>
              <a:r>
                <a:rPr lang="en-CA" sz="1700" b="0" i="0" u="none" strike="noStrike" cap="none">
                  <a:solidFill>
                    <a:srgbClr val="000000"/>
                  </a:solidFill>
                  <a:latin typeface="Trebuchet MS"/>
                  <a:ea typeface="Trebuchet MS"/>
                  <a:cs typeface="Trebuchet MS"/>
                  <a:sym typeface="Trebuchet MS"/>
                </a:rPr>
                <a:t>GPU Device Driver</a:t>
              </a:r>
              <a:endParaRPr sz="1300" b="0" i="0" u="none" strike="noStrike" cap="none">
                <a:solidFill>
                  <a:srgbClr val="FFFFFF"/>
                </a:solidFill>
                <a:latin typeface="Arial"/>
                <a:ea typeface="Arial"/>
                <a:cs typeface="Arial"/>
                <a:sym typeface="Arial"/>
              </a:endParaRPr>
            </a:p>
          </p:txBody>
        </p:sp>
        <p:sp>
          <p:nvSpPr>
            <p:cNvPr id="283" name="Google Shape;283;g2f25993eeeb_0_284"/>
            <p:cNvSpPr/>
            <p:nvPr/>
          </p:nvSpPr>
          <p:spPr>
            <a:xfrm>
              <a:off x="2506950" y="6857265"/>
              <a:ext cx="4598100" cy="760200"/>
            </a:xfrm>
            <a:prstGeom prst="rect">
              <a:avLst/>
            </a:prstGeom>
            <a:solidFill>
              <a:srgbClr val="FFFFFF"/>
            </a:solidFill>
            <a:ln w="25400" cap="flat" cmpd="sng">
              <a:solidFill>
                <a:srgbClr val="00856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84" name="Google Shape;284;g2f25993eeeb_0_284"/>
            <p:cNvSpPr/>
            <p:nvPr/>
          </p:nvSpPr>
          <p:spPr>
            <a:xfrm>
              <a:off x="2507040" y="5713214"/>
              <a:ext cx="4601400" cy="606600"/>
            </a:xfrm>
            <a:prstGeom prst="rect">
              <a:avLst/>
            </a:prstGeom>
            <a:solidFill>
              <a:srgbClr val="FFFFFF"/>
            </a:solidFill>
            <a:ln w="25400" cap="flat" cmpd="sng">
              <a:solidFill>
                <a:srgbClr val="890C5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85" name="Google Shape;285;g2f25993eeeb_0_284"/>
            <p:cNvSpPr/>
            <p:nvPr/>
          </p:nvSpPr>
          <p:spPr>
            <a:xfrm>
              <a:off x="2487875" y="6321575"/>
              <a:ext cx="4601400" cy="565800"/>
            </a:xfrm>
            <a:prstGeom prst="rect">
              <a:avLst/>
            </a:prstGeom>
            <a:solidFill>
              <a:srgbClr val="76B900"/>
            </a:solidFill>
            <a:ln w="25400" cap="flat" cmpd="sng">
              <a:solidFill>
                <a:srgbClr val="008564"/>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800"/>
                <a:buFont typeface="Trebuchet MS"/>
                <a:buNone/>
              </a:pPr>
              <a:r>
                <a:rPr lang="en-CA" sz="1600">
                  <a:solidFill>
                    <a:schemeClr val="dk1"/>
                  </a:solidFill>
                  <a:latin typeface="Trebuchet MS"/>
                  <a:ea typeface="Trebuchet MS"/>
                  <a:cs typeface="Trebuchet MS"/>
                  <a:sym typeface="Trebuchet MS"/>
                </a:rPr>
                <a:t>Runtime Handlers for GPUs</a:t>
              </a:r>
              <a:endParaRPr sz="1600">
                <a:latin typeface="Trebuchet MS"/>
                <a:ea typeface="Trebuchet MS"/>
                <a:cs typeface="Trebuchet MS"/>
                <a:sym typeface="Trebuchet MS"/>
              </a:endParaRPr>
            </a:p>
          </p:txBody>
        </p:sp>
        <p:grpSp>
          <p:nvGrpSpPr>
            <p:cNvPr id="286" name="Google Shape;286;g2f25993eeeb_0_284"/>
            <p:cNvGrpSpPr/>
            <p:nvPr/>
          </p:nvGrpSpPr>
          <p:grpSpPr>
            <a:xfrm>
              <a:off x="2686795" y="7014640"/>
              <a:ext cx="1653363" cy="478847"/>
              <a:chOff x="2108939" y="7217068"/>
              <a:chExt cx="1653363" cy="478847"/>
            </a:xfrm>
          </p:grpSpPr>
          <p:pic>
            <p:nvPicPr>
              <p:cNvPr id="287" name="Google Shape;287;g2f25993eeeb_0_284" descr="Image result for docker logo png"/>
              <p:cNvPicPr preferRelativeResize="0"/>
              <p:nvPr/>
            </p:nvPicPr>
            <p:blipFill rotWithShape="1">
              <a:blip r:embed="rId3">
                <a:alphaModFix/>
              </a:blip>
              <a:srcRect/>
              <a:stretch/>
            </p:blipFill>
            <p:spPr>
              <a:xfrm>
                <a:off x="2108939" y="7227942"/>
                <a:ext cx="588623" cy="457450"/>
              </a:xfrm>
              <a:prstGeom prst="rect">
                <a:avLst/>
              </a:prstGeom>
              <a:noFill/>
              <a:ln>
                <a:noFill/>
              </a:ln>
            </p:spPr>
          </p:pic>
          <p:pic>
            <p:nvPicPr>
              <p:cNvPr id="288" name="Google Shape;288;g2f25993eeeb_0_284"/>
              <p:cNvPicPr preferRelativeResize="0"/>
              <p:nvPr/>
            </p:nvPicPr>
            <p:blipFill rotWithShape="1">
              <a:blip r:embed="rId4">
                <a:alphaModFix/>
              </a:blip>
              <a:srcRect/>
              <a:stretch/>
            </p:blipFill>
            <p:spPr>
              <a:xfrm>
                <a:off x="2809629" y="7248638"/>
                <a:ext cx="415699" cy="415699"/>
              </a:xfrm>
              <a:prstGeom prst="rect">
                <a:avLst/>
              </a:prstGeom>
              <a:noFill/>
              <a:ln>
                <a:noFill/>
              </a:ln>
            </p:spPr>
          </p:pic>
          <p:pic>
            <p:nvPicPr>
              <p:cNvPr id="289" name="Google Shape;289;g2f25993eeeb_0_284" descr="GitHub - cri-o/cri-o: Open Container Initiative-based implementation of  Kubernetes Container Runtime Interface"/>
              <p:cNvPicPr preferRelativeResize="0"/>
              <p:nvPr/>
            </p:nvPicPr>
            <p:blipFill rotWithShape="1">
              <a:blip r:embed="rId5">
                <a:alphaModFix/>
              </a:blip>
              <a:srcRect/>
              <a:stretch/>
            </p:blipFill>
            <p:spPr>
              <a:xfrm>
                <a:off x="3283455" y="7217068"/>
                <a:ext cx="478847" cy="478847"/>
              </a:xfrm>
              <a:prstGeom prst="rect">
                <a:avLst/>
              </a:prstGeom>
              <a:noFill/>
              <a:ln>
                <a:noFill/>
              </a:ln>
            </p:spPr>
          </p:pic>
        </p:grpSp>
        <p:pic>
          <p:nvPicPr>
            <p:cNvPr id="290" name="Google Shape;290;g2f25993eeeb_0_284"/>
            <p:cNvPicPr preferRelativeResize="0"/>
            <p:nvPr/>
          </p:nvPicPr>
          <p:blipFill rotWithShape="1">
            <a:blip r:embed="rId6">
              <a:alphaModFix/>
            </a:blip>
            <a:srcRect/>
            <a:stretch/>
          </p:blipFill>
          <p:spPr>
            <a:xfrm>
              <a:off x="3725946" y="5729343"/>
              <a:ext cx="2334753" cy="565962"/>
            </a:xfrm>
            <a:prstGeom prst="rect">
              <a:avLst/>
            </a:prstGeom>
            <a:noFill/>
            <a:ln>
              <a:noFill/>
            </a:ln>
          </p:spPr>
        </p:pic>
        <p:sp>
          <p:nvSpPr>
            <p:cNvPr id="291" name="Google Shape;291;g2f25993eeeb_0_284"/>
            <p:cNvSpPr/>
            <p:nvPr/>
          </p:nvSpPr>
          <p:spPr>
            <a:xfrm>
              <a:off x="2484575" y="5088700"/>
              <a:ext cx="4620600" cy="565800"/>
            </a:xfrm>
            <a:prstGeom prst="cube">
              <a:avLst>
                <a:gd name="adj" fmla="val 25000"/>
              </a:avLst>
            </a:prstGeom>
            <a:solidFill>
              <a:srgbClr val="76B900"/>
            </a:solid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Trebuchet MS"/>
                  <a:ea typeface="Trebuchet MS"/>
                  <a:cs typeface="Trebuchet MS"/>
                  <a:sym typeface="Trebuchet MS"/>
                </a:rPr>
                <a:t>K8s Device Plugin</a:t>
              </a:r>
              <a:endParaRPr sz="1800" b="0" i="0" u="none" strike="noStrike" cap="none">
                <a:solidFill>
                  <a:schemeClr val="dk1"/>
                </a:solidFill>
                <a:latin typeface="Trebuchet MS"/>
                <a:ea typeface="Trebuchet MS"/>
                <a:cs typeface="Trebuchet MS"/>
                <a:sym typeface="Trebuchet MS"/>
              </a:endParaRPr>
            </a:p>
          </p:txBody>
        </p:sp>
        <p:sp>
          <p:nvSpPr>
            <p:cNvPr id="292" name="Google Shape;292;g2f25993eeeb_0_284"/>
            <p:cNvSpPr txBox="1"/>
            <p:nvPr/>
          </p:nvSpPr>
          <p:spPr>
            <a:xfrm>
              <a:off x="3253169" y="8912707"/>
              <a:ext cx="2892600" cy="42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CA" sz="2000" b="0" i="0" u="none" strike="noStrike" cap="none">
                  <a:solidFill>
                    <a:srgbClr val="000000"/>
                  </a:solidFill>
                  <a:latin typeface="Trebuchet MS"/>
                  <a:ea typeface="Trebuchet MS"/>
                  <a:cs typeface="Trebuchet MS"/>
                  <a:sym typeface="Trebuchet MS"/>
                </a:rPr>
                <a:t>GPU Node </a:t>
              </a:r>
              <a:endParaRPr sz="2000" b="0" i="0" u="none" strike="noStrike" cap="none">
                <a:solidFill>
                  <a:srgbClr val="000000"/>
                </a:solidFill>
                <a:latin typeface="Arial"/>
                <a:ea typeface="Arial"/>
                <a:cs typeface="Arial"/>
                <a:sym typeface="Arial"/>
              </a:endParaRPr>
            </a:p>
          </p:txBody>
        </p:sp>
      </p:grpSp>
      <p:sp>
        <p:nvSpPr>
          <p:cNvPr id="293" name="Google Shape;293;g2f25993eeeb_0_284"/>
          <p:cNvSpPr txBox="1"/>
          <p:nvPr/>
        </p:nvSpPr>
        <p:spPr>
          <a:xfrm>
            <a:off x="3871425" y="4215350"/>
            <a:ext cx="2226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dk1"/>
                </a:solidFill>
                <a:latin typeface="Arial"/>
                <a:ea typeface="Arial"/>
                <a:cs typeface="Arial"/>
                <a:sym typeface="Arial"/>
              </a:rPr>
              <a:t>Container Runtime</a:t>
            </a:r>
            <a:endParaRPr sz="1600" b="0" i="0" u="none" strike="noStrike" cap="none">
              <a:solidFill>
                <a:schemeClr val="dk1"/>
              </a:solidFill>
              <a:latin typeface="Arial"/>
              <a:ea typeface="Arial"/>
              <a:cs typeface="Arial"/>
              <a:sym typeface="Arial"/>
            </a:endParaRPr>
          </a:p>
        </p:txBody>
      </p:sp>
      <p:sp>
        <p:nvSpPr>
          <p:cNvPr id="294" name="Google Shape;294;g2f25993eeeb_0_284"/>
          <p:cNvSpPr txBox="1"/>
          <p:nvPr/>
        </p:nvSpPr>
        <p:spPr>
          <a:xfrm>
            <a:off x="7376725" y="2794900"/>
            <a:ext cx="4549800" cy="3150000"/>
          </a:xfrm>
          <a:prstGeom prst="rect">
            <a:avLst/>
          </a:prstGeom>
          <a:solidFill>
            <a:srgbClr val="F3F3F3"/>
          </a:solidFill>
          <a:ln w="9525" cap="flat" cmpd="sng">
            <a:solidFill>
              <a:srgbClr val="CDCDC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05000"/>
              </a:lnSpc>
              <a:spcBef>
                <a:spcPts val="0"/>
              </a:spcBef>
              <a:spcAft>
                <a:spcPts val="0"/>
              </a:spcAft>
              <a:buClr>
                <a:srgbClr val="000000"/>
              </a:buClr>
              <a:buSzPts val="523"/>
              <a:buFont typeface="Arial"/>
              <a:buNone/>
            </a:pPr>
            <a:r>
              <a:rPr lang="en-CA" sz="1170">
                <a:solidFill>
                  <a:srgbClr val="000000"/>
                </a:solidFill>
                <a:latin typeface="Courier New"/>
                <a:ea typeface="Courier New"/>
                <a:cs typeface="Courier New"/>
                <a:sym typeface="Courier New"/>
              </a:rPr>
              <a:t>$ </a:t>
            </a:r>
            <a:r>
              <a:rPr lang="en-CA" sz="1170" b="1">
                <a:solidFill>
                  <a:srgbClr val="000000"/>
                </a:solidFill>
                <a:latin typeface="Courier New"/>
                <a:ea typeface="Courier New"/>
                <a:cs typeface="Courier New"/>
                <a:sym typeface="Courier New"/>
              </a:rPr>
              <a:t>kubectl describe node &lt;node&gt;</a:t>
            </a:r>
            <a:endParaRPr sz="1170" b="1">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a:latin typeface="Courier New"/>
                <a:ea typeface="Courier New"/>
                <a:cs typeface="Courier New"/>
                <a:sym typeface="Courier New"/>
              </a:rPr>
              <a:t>Name:       &lt;node&gt;</a:t>
            </a:r>
            <a:endParaRPr sz="11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a:solidFill>
                  <a:srgbClr val="000000"/>
                </a:solidFill>
                <a:latin typeface="Courier New"/>
                <a:ea typeface="Courier New"/>
                <a:cs typeface="Courier New"/>
                <a:sym typeface="Courier New"/>
              </a:rPr>
              <a:t>Labels:     &lt;</a:t>
            </a:r>
            <a:r>
              <a:rPr lang="en-CA" sz="1170">
                <a:latin typeface="Courier New"/>
                <a:ea typeface="Courier New"/>
                <a:cs typeface="Courier New"/>
                <a:sym typeface="Courier New"/>
              </a:rPr>
              <a:t>...</a:t>
            </a:r>
            <a:r>
              <a:rPr lang="en-CA" sz="1170">
                <a:solidFill>
                  <a:srgbClr val="000000"/>
                </a:solidFill>
                <a:latin typeface="Courier New"/>
                <a:ea typeface="Courier New"/>
                <a:cs typeface="Courier New"/>
                <a:sym typeface="Courier New"/>
              </a:rPr>
              <a:t>&gt;</a:t>
            </a:r>
            <a:endParaRPr sz="11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a:solidFill>
                  <a:srgbClr val="000000"/>
                </a:solidFill>
                <a:latin typeface="Courier New"/>
                <a:ea typeface="Courier New"/>
                <a:cs typeface="Courier New"/>
                <a:sym typeface="Courier New"/>
              </a:rPr>
              <a:t>                    </a:t>
            </a:r>
            <a:endParaRPr sz="1170" b="1">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a:solidFill>
                  <a:srgbClr val="000000"/>
                </a:solidFill>
                <a:latin typeface="Courier New"/>
                <a:ea typeface="Courier New"/>
                <a:cs typeface="Courier New"/>
                <a:sym typeface="Courier New"/>
              </a:rPr>
              <a:t>&lt;</a:t>
            </a:r>
            <a:r>
              <a:rPr lang="en-CA" sz="1170">
                <a:latin typeface="Courier New"/>
                <a:ea typeface="Courier New"/>
                <a:cs typeface="Courier New"/>
                <a:sym typeface="Courier New"/>
              </a:rPr>
              <a:t>...</a:t>
            </a:r>
            <a:r>
              <a:rPr lang="en-CA" sz="1170">
                <a:solidFill>
                  <a:srgbClr val="000000"/>
                </a:solidFill>
                <a:latin typeface="Courier New"/>
                <a:ea typeface="Courier New"/>
                <a:cs typeface="Courier New"/>
                <a:sym typeface="Courier New"/>
              </a:rPr>
              <a:t>&gt;</a:t>
            </a:r>
            <a:endParaRPr sz="11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a:latin typeface="Courier New"/>
                <a:ea typeface="Courier New"/>
                <a:cs typeface="Courier New"/>
                <a:sym typeface="Courier New"/>
              </a:rPr>
              <a:t>Capacity:</a:t>
            </a:r>
            <a:endParaRPr sz="1170">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523"/>
              <a:buFont typeface="Arial"/>
              <a:buNone/>
            </a:pPr>
            <a:r>
              <a:rPr lang="en-CA" sz="1170">
                <a:solidFill>
                  <a:schemeClr val="dk1"/>
                </a:solidFill>
                <a:latin typeface="Courier New"/>
                <a:ea typeface="Courier New"/>
                <a:cs typeface="Courier New"/>
                <a:sym typeface="Courier New"/>
              </a:rPr>
              <a:t>    cpu:               40</a:t>
            </a:r>
            <a:endParaRPr sz="117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523"/>
              <a:buFont typeface="Arial"/>
              <a:buNone/>
            </a:pPr>
            <a:r>
              <a:rPr lang="en-CA" sz="1170">
                <a:solidFill>
                  <a:schemeClr val="dk1"/>
                </a:solidFill>
                <a:latin typeface="Courier New"/>
                <a:ea typeface="Courier New"/>
                <a:cs typeface="Courier New"/>
                <a:sym typeface="Courier New"/>
              </a:rPr>
              <a:t>    ephemeral-storage: 922257324Ki </a:t>
            </a:r>
            <a:endParaRPr sz="117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523"/>
              <a:buFont typeface="Arial"/>
              <a:buNone/>
            </a:pPr>
            <a:r>
              <a:rPr lang="en-CA" sz="1170" b="1">
                <a:solidFill>
                  <a:schemeClr val="dk1"/>
                </a:solidFill>
                <a:latin typeface="Courier New"/>
                <a:ea typeface="Courier New"/>
                <a:cs typeface="Courier New"/>
                <a:sym typeface="Courier New"/>
              </a:rPr>
              <a:t>    </a:t>
            </a:r>
            <a:r>
              <a:rPr lang="en-CA" sz="1170" b="1">
                <a:solidFill>
                  <a:srgbClr val="76B900"/>
                </a:solidFill>
                <a:latin typeface="Courier New"/>
                <a:ea typeface="Courier New"/>
                <a:cs typeface="Courier New"/>
                <a:sym typeface="Courier New"/>
              </a:rPr>
              <a:t>nvidia.com/gpu:    8</a:t>
            </a:r>
            <a:endParaRPr sz="1170" b="1">
              <a:solidFill>
                <a:srgbClr val="76B900"/>
              </a:solidFill>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523"/>
              <a:buFont typeface="Arial"/>
              <a:buNone/>
            </a:pPr>
            <a:r>
              <a:rPr lang="en-CA" sz="1170" b="1">
                <a:solidFill>
                  <a:srgbClr val="76B900"/>
                </a:solidFill>
                <a:latin typeface="Courier New"/>
                <a:ea typeface="Courier New"/>
                <a:cs typeface="Courier New"/>
                <a:sym typeface="Courier New"/>
              </a:rPr>
              <a:t>    </a:t>
            </a:r>
            <a:r>
              <a:rPr lang="en-CA" sz="1170">
                <a:solidFill>
                  <a:schemeClr val="dk1"/>
                </a:solidFill>
                <a:latin typeface="Courier New"/>
                <a:ea typeface="Courier New"/>
                <a:cs typeface="Courier New"/>
                <a:sym typeface="Courier New"/>
              </a:rPr>
              <a:t>memory:            65487504Ki</a:t>
            </a:r>
            <a:endParaRPr sz="1170">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a:solidFill>
                  <a:srgbClr val="000000"/>
                </a:solidFill>
                <a:latin typeface="Courier New"/>
                <a:ea typeface="Courier New"/>
                <a:cs typeface="Courier New"/>
                <a:sym typeface="Courier New"/>
              </a:rPr>
              <a:t>Allocatable:</a:t>
            </a:r>
            <a:endParaRPr sz="11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a:latin typeface="Courier New"/>
                <a:ea typeface="Courier New"/>
                <a:cs typeface="Courier New"/>
                <a:sym typeface="Courier New"/>
              </a:rPr>
              <a:t>    </a:t>
            </a:r>
            <a:r>
              <a:rPr lang="en-CA" sz="1170">
                <a:solidFill>
                  <a:schemeClr val="dk1"/>
                </a:solidFill>
                <a:latin typeface="Courier New"/>
                <a:ea typeface="Courier New"/>
                <a:cs typeface="Courier New"/>
                <a:sym typeface="Courier New"/>
              </a:rPr>
              <a:t>cpu:               40</a:t>
            </a:r>
            <a:endParaRPr sz="117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a:solidFill>
                  <a:schemeClr val="dk1"/>
                </a:solidFill>
                <a:latin typeface="Courier New"/>
                <a:ea typeface="Courier New"/>
                <a:cs typeface="Courier New"/>
                <a:sym typeface="Courier New"/>
              </a:rPr>
              <a:t>    ephemeral-storage: 849952348392  </a:t>
            </a:r>
            <a:endParaRPr sz="1170">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b="1">
                <a:solidFill>
                  <a:srgbClr val="000000"/>
                </a:solidFill>
                <a:latin typeface="Courier New"/>
                <a:ea typeface="Courier New"/>
                <a:cs typeface="Courier New"/>
                <a:sym typeface="Courier New"/>
              </a:rPr>
              <a:t>    </a:t>
            </a:r>
            <a:r>
              <a:rPr lang="en-CA" sz="1170" b="1">
                <a:solidFill>
                  <a:srgbClr val="76B900"/>
                </a:solidFill>
                <a:latin typeface="Courier New"/>
                <a:ea typeface="Courier New"/>
                <a:cs typeface="Courier New"/>
                <a:sym typeface="Courier New"/>
              </a:rPr>
              <a:t>nvidia.com/gpu:    8</a:t>
            </a:r>
            <a:endParaRPr sz="1170" b="1">
              <a:solidFill>
                <a:srgbClr val="76B9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b="1">
                <a:solidFill>
                  <a:srgbClr val="76B900"/>
                </a:solidFill>
                <a:latin typeface="Courier New"/>
                <a:ea typeface="Courier New"/>
                <a:cs typeface="Courier New"/>
                <a:sym typeface="Courier New"/>
              </a:rPr>
              <a:t>    </a:t>
            </a:r>
            <a:r>
              <a:rPr lang="en-CA" sz="1170">
                <a:solidFill>
                  <a:schemeClr val="dk1"/>
                </a:solidFill>
                <a:latin typeface="Courier New"/>
                <a:ea typeface="Courier New"/>
                <a:cs typeface="Courier New"/>
                <a:sym typeface="Courier New"/>
              </a:rPr>
              <a:t>memory:            65385104Ki</a:t>
            </a:r>
            <a:endParaRPr sz="117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970">
                <a:solidFill>
                  <a:schemeClr val="dk1"/>
                </a:solidFill>
                <a:latin typeface="Courier New"/>
                <a:ea typeface="Courier New"/>
                <a:cs typeface="Courier New"/>
                <a:sym typeface="Courier New"/>
              </a:rPr>
              <a:t>    </a:t>
            </a:r>
            <a:endParaRPr sz="970">
              <a:solidFill>
                <a:schemeClr val="dk1"/>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endParaRPr sz="770">
              <a:solidFill>
                <a:srgbClr val="76B900"/>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7fe9bf41e4_0_2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sz="2500" b="1"/>
              <a:t>Enabling GPU Support in Kubernetes Today</a:t>
            </a:r>
            <a:endParaRPr sz="2500" b="1"/>
          </a:p>
        </p:txBody>
      </p:sp>
      <p:sp>
        <p:nvSpPr>
          <p:cNvPr id="300" name="Google Shape;300;g27fe9bf41e4_0_23"/>
          <p:cNvSpPr txBox="1"/>
          <p:nvPr/>
        </p:nvSpPr>
        <p:spPr>
          <a:xfrm>
            <a:off x="9184612" y="5802775"/>
            <a:ext cx="4272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V100</a:t>
            </a:r>
            <a:endParaRPr sz="1100" b="0" i="0" u="none" strike="noStrike" cap="none">
              <a:solidFill>
                <a:srgbClr val="000000"/>
              </a:solidFill>
              <a:latin typeface="Trebuchet MS"/>
              <a:ea typeface="Trebuchet MS"/>
              <a:cs typeface="Trebuchet MS"/>
              <a:sym typeface="Trebuchet MS"/>
            </a:endParaRPr>
          </a:p>
        </p:txBody>
      </p:sp>
      <p:sp>
        <p:nvSpPr>
          <p:cNvPr id="301" name="Google Shape;301;g27fe9bf41e4_0_23"/>
          <p:cNvSpPr txBox="1"/>
          <p:nvPr/>
        </p:nvSpPr>
        <p:spPr>
          <a:xfrm>
            <a:off x="7861224" y="5802773"/>
            <a:ext cx="1785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T4</a:t>
            </a:r>
            <a:endParaRPr sz="1100" b="0" i="0" u="none" strike="noStrike" cap="none">
              <a:solidFill>
                <a:srgbClr val="000000"/>
              </a:solidFill>
              <a:latin typeface="Trebuchet MS"/>
              <a:ea typeface="Trebuchet MS"/>
              <a:cs typeface="Trebuchet MS"/>
              <a:sym typeface="Trebuchet MS"/>
            </a:endParaRPr>
          </a:p>
        </p:txBody>
      </p:sp>
      <p:pic>
        <p:nvPicPr>
          <p:cNvPr id="302" name="Google Shape;302;g27fe9bf41e4_0_23"/>
          <p:cNvPicPr preferRelativeResize="0"/>
          <p:nvPr/>
        </p:nvPicPr>
        <p:blipFill rotWithShape="1">
          <a:blip r:embed="rId3">
            <a:alphaModFix/>
          </a:blip>
          <a:srcRect/>
          <a:stretch/>
        </p:blipFill>
        <p:spPr>
          <a:xfrm>
            <a:off x="686175" y="3219312"/>
            <a:ext cx="762975" cy="717525"/>
          </a:xfrm>
          <a:prstGeom prst="rect">
            <a:avLst/>
          </a:prstGeom>
          <a:noFill/>
          <a:ln>
            <a:noFill/>
          </a:ln>
        </p:spPr>
      </p:pic>
      <p:pic>
        <p:nvPicPr>
          <p:cNvPr id="303" name="Google Shape;303;g27fe9bf41e4_0_23"/>
          <p:cNvPicPr preferRelativeResize="0"/>
          <p:nvPr/>
        </p:nvPicPr>
        <p:blipFill rotWithShape="1">
          <a:blip r:embed="rId4">
            <a:alphaModFix/>
          </a:blip>
          <a:srcRect/>
          <a:stretch/>
        </p:blipFill>
        <p:spPr>
          <a:xfrm>
            <a:off x="1374599" y="3150450"/>
            <a:ext cx="855226" cy="855226"/>
          </a:xfrm>
          <a:prstGeom prst="rect">
            <a:avLst/>
          </a:prstGeom>
          <a:noFill/>
          <a:ln>
            <a:noFill/>
          </a:ln>
        </p:spPr>
      </p:pic>
      <p:pic>
        <p:nvPicPr>
          <p:cNvPr id="304" name="Google Shape;304;g27fe9bf41e4_0_23"/>
          <p:cNvPicPr preferRelativeResize="0"/>
          <p:nvPr/>
        </p:nvPicPr>
        <p:blipFill rotWithShape="1">
          <a:blip r:embed="rId5">
            <a:alphaModFix/>
          </a:blip>
          <a:srcRect/>
          <a:stretch/>
        </p:blipFill>
        <p:spPr>
          <a:xfrm>
            <a:off x="1160411" y="3997613"/>
            <a:ext cx="508725" cy="565250"/>
          </a:xfrm>
          <a:prstGeom prst="rect">
            <a:avLst/>
          </a:prstGeom>
          <a:noFill/>
          <a:ln>
            <a:noFill/>
          </a:ln>
        </p:spPr>
      </p:pic>
      <p:pic>
        <p:nvPicPr>
          <p:cNvPr id="305" name="Google Shape;305;g27fe9bf41e4_0_23"/>
          <p:cNvPicPr preferRelativeResize="0"/>
          <p:nvPr/>
        </p:nvPicPr>
        <p:blipFill rotWithShape="1">
          <a:blip r:embed="rId6">
            <a:alphaModFix/>
          </a:blip>
          <a:srcRect t="33820" b="31972"/>
          <a:stretch/>
        </p:blipFill>
        <p:spPr>
          <a:xfrm>
            <a:off x="3914675" y="2423286"/>
            <a:ext cx="1673249" cy="565250"/>
          </a:xfrm>
          <a:prstGeom prst="rect">
            <a:avLst/>
          </a:prstGeom>
          <a:noFill/>
          <a:ln>
            <a:noFill/>
          </a:ln>
        </p:spPr>
      </p:pic>
      <p:pic>
        <p:nvPicPr>
          <p:cNvPr id="306" name="Google Shape;306;g27fe9bf41e4_0_23"/>
          <p:cNvPicPr preferRelativeResize="0"/>
          <p:nvPr/>
        </p:nvPicPr>
        <p:blipFill rotWithShape="1">
          <a:blip r:embed="rId6">
            <a:alphaModFix/>
          </a:blip>
          <a:srcRect t="33820" b="31972"/>
          <a:stretch/>
        </p:blipFill>
        <p:spPr>
          <a:xfrm>
            <a:off x="3914675" y="3070236"/>
            <a:ext cx="1673249" cy="565250"/>
          </a:xfrm>
          <a:prstGeom prst="rect">
            <a:avLst/>
          </a:prstGeom>
          <a:noFill/>
          <a:ln>
            <a:noFill/>
          </a:ln>
        </p:spPr>
      </p:pic>
      <p:pic>
        <p:nvPicPr>
          <p:cNvPr id="307" name="Google Shape;307;g27fe9bf41e4_0_23"/>
          <p:cNvPicPr preferRelativeResize="0"/>
          <p:nvPr/>
        </p:nvPicPr>
        <p:blipFill rotWithShape="1">
          <a:blip r:embed="rId6">
            <a:alphaModFix/>
          </a:blip>
          <a:srcRect t="33820" b="31972"/>
          <a:stretch/>
        </p:blipFill>
        <p:spPr>
          <a:xfrm>
            <a:off x="3914675" y="3707123"/>
            <a:ext cx="1673249" cy="565250"/>
          </a:xfrm>
          <a:prstGeom prst="rect">
            <a:avLst/>
          </a:prstGeom>
          <a:noFill/>
          <a:ln>
            <a:noFill/>
          </a:ln>
        </p:spPr>
      </p:pic>
      <p:pic>
        <p:nvPicPr>
          <p:cNvPr id="308" name="Google Shape;308;g27fe9bf41e4_0_23"/>
          <p:cNvPicPr preferRelativeResize="0"/>
          <p:nvPr/>
        </p:nvPicPr>
        <p:blipFill rotWithShape="1">
          <a:blip r:embed="rId6">
            <a:alphaModFix/>
          </a:blip>
          <a:srcRect t="33820" b="31972"/>
          <a:stretch/>
        </p:blipFill>
        <p:spPr>
          <a:xfrm>
            <a:off x="3914675" y="4287711"/>
            <a:ext cx="1673249" cy="565250"/>
          </a:xfrm>
          <a:prstGeom prst="rect">
            <a:avLst/>
          </a:prstGeom>
          <a:noFill/>
          <a:ln>
            <a:noFill/>
          </a:ln>
        </p:spPr>
      </p:pic>
      <p:pic>
        <p:nvPicPr>
          <p:cNvPr id="309" name="Google Shape;309;g27fe9bf41e4_0_23"/>
          <p:cNvPicPr preferRelativeResize="0"/>
          <p:nvPr/>
        </p:nvPicPr>
        <p:blipFill rotWithShape="1">
          <a:blip r:embed="rId6">
            <a:alphaModFix/>
          </a:blip>
          <a:srcRect t="33820" b="31972"/>
          <a:stretch/>
        </p:blipFill>
        <p:spPr>
          <a:xfrm>
            <a:off x="3914675" y="4868273"/>
            <a:ext cx="1673249" cy="565250"/>
          </a:xfrm>
          <a:prstGeom prst="rect">
            <a:avLst/>
          </a:prstGeom>
          <a:noFill/>
          <a:ln>
            <a:noFill/>
          </a:ln>
        </p:spPr>
      </p:pic>
      <p:sp>
        <p:nvSpPr>
          <p:cNvPr id="310" name="Google Shape;310;g27fe9bf41e4_0_23"/>
          <p:cNvSpPr txBox="1"/>
          <p:nvPr/>
        </p:nvSpPr>
        <p:spPr>
          <a:xfrm>
            <a:off x="7020900" y="2846489"/>
            <a:ext cx="4057500" cy="1233900"/>
          </a:xfrm>
          <a:prstGeom prst="rect">
            <a:avLst/>
          </a:prstGeom>
          <a:noFill/>
          <a:ln>
            <a:noFill/>
          </a:ln>
        </p:spPr>
        <p:txBody>
          <a:bodyPr spcFirstLastPara="1" wrap="square" lIns="0" tIns="9525" rIns="0" bIns="0" anchor="t" anchorCtr="0">
            <a:spAutoFit/>
          </a:bodyPr>
          <a:lstStyle/>
          <a:p>
            <a:pPr marL="12700" marR="0" lvl="0" indent="0" algn="l" rtl="0">
              <a:lnSpc>
                <a:spcPct val="115700"/>
              </a:lnSpc>
              <a:spcBef>
                <a:spcPts val="0"/>
              </a:spcBef>
              <a:spcAft>
                <a:spcPts val="0"/>
              </a:spcAft>
              <a:buClr>
                <a:srgbClr val="000000"/>
              </a:buClr>
              <a:buSzPts val="2400"/>
              <a:buFont typeface="Arial"/>
              <a:buNone/>
            </a:pPr>
            <a:r>
              <a:rPr lang="en-CA" sz="2400" b="0" i="0" u="sng" strike="noStrike" cap="none">
                <a:solidFill>
                  <a:srgbClr val="76B900"/>
                </a:solidFill>
                <a:latin typeface="Calibri"/>
                <a:ea typeface="Calibri"/>
                <a:cs typeface="Calibri"/>
                <a:sym typeface="Calibri"/>
              </a:rPr>
              <a:t>Host-level Components</a:t>
            </a:r>
            <a:r>
              <a:rPr lang="en-CA" sz="2400" b="0" i="0" u="none" strike="noStrike" cap="none">
                <a:solidFill>
                  <a:srgbClr val="76B900"/>
                </a:solidFill>
                <a:latin typeface="Calibri"/>
                <a:ea typeface="Calibri"/>
                <a:cs typeface="Calibri"/>
                <a:sym typeface="Calibri"/>
              </a:rPr>
              <a:t> </a:t>
            </a:r>
            <a:r>
              <a:rPr lang="en-CA" sz="2400" b="1" i="0" u="none" strike="noStrike" cap="none">
                <a:solidFill>
                  <a:srgbClr val="000000"/>
                </a:solidFill>
                <a:latin typeface="Consolas"/>
                <a:ea typeface="Consolas"/>
                <a:cs typeface="Consolas"/>
                <a:sym typeface="Consolas"/>
              </a:rPr>
              <a:t>nvidia-container-toolkit nvidia-gpu-driver</a:t>
            </a:r>
            <a:endParaRPr sz="2400" b="1" i="0" u="none" strike="noStrike" cap="none">
              <a:solidFill>
                <a:srgbClr val="000000"/>
              </a:solidFill>
              <a:latin typeface="Consolas"/>
              <a:ea typeface="Consolas"/>
              <a:cs typeface="Consolas"/>
              <a:sym typeface="Consolas"/>
            </a:endParaRPr>
          </a:p>
        </p:txBody>
      </p:sp>
      <p:sp>
        <p:nvSpPr>
          <p:cNvPr id="311" name="Google Shape;311;g27fe9bf41e4_0_23"/>
          <p:cNvSpPr/>
          <p:nvPr/>
        </p:nvSpPr>
        <p:spPr>
          <a:xfrm>
            <a:off x="547300" y="3047175"/>
            <a:ext cx="1734900" cy="1767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g27fe9bf41e4_0_23"/>
          <p:cNvSpPr txBox="1"/>
          <p:nvPr/>
        </p:nvSpPr>
        <p:spPr>
          <a:xfrm>
            <a:off x="547325" y="4703875"/>
            <a:ext cx="17349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CA" sz="1700" b="0" i="0" u="none" strike="noStrike" cap="none">
                <a:solidFill>
                  <a:schemeClr val="dk1"/>
                </a:solidFill>
                <a:latin typeface="Arial"/>
                <a:ea typeface="Arial"/>
                <a:cs typeface="Arial"/>
                <a:sym typeface="Arial"/>
              </a:rPr>
              <a:t>Machine Image</a:t>
            </a:r>
            <a:endParaRPr sz="1700" b="0" i="0" u="none" strike="noStrike" cap="none">
              <a:solidFill>
                <a:schemeClr val="dk1"/>
              </a:solidFill>
              <a:latin typeface="Arial"/>
              <a:ea typeface="Arial"/>
              <a:cs typeface="Arial"/>
              <a:sym typeface="Arial"/>
            </a:endParaRPr>
          </a:p>
        </p:txBody>
      </p:sp>
      <p:cxnSp>
        <p:nvCxnSpPr>
          <p:cNvPr id="313" name="Google Shape;313;g27fe9bf41e4_0_23"/>
          <p:cNvCxnSpPr>
            <a:stCxn id="311" idx="3"/>
            <a:endCxn id="305" idx="1"/>
          </p:cNvCxnSpPr>
          <p:nvPr/>
        </p:nvCxnSpPr>
        <p:spPr>
          <a:xfrm rot="10800000" flipH="1">
            <a:off x="2282200" y="2705925"/>
            <a:ext cx="1632600" cy="1225200"/>
          </a:xfrm>
          <a:prstGeom prst="straightConnector1">
            <a:avLst/>
          </a:prstGeom>
          <a:noFill/>
          <a:ln w="9525" cap="flat" cmpd="sng">
            <a:solidFill>
              <a:schemeClr val="dk2"/>
            </a:solidFill>
            <a:prstDash val="solid"/>
            <a:round/>
            <a:headEnd type="none" w="sm" len="sm"/>
            <a:tailEnd type="triangle" w="med" len="med"/>
          </a:ln>
        </p:spPr>
      </p:cxnSp>
      <p:cxnSp>
        <p:nvCxnSpPr>
          <p:cNvPr id="314" name="Google Shape;314;g27fe9bf41e4_0_23"/>
          <p:cNvCxnSpPr>
            <a:stCxn id="311" idx="3"/>
            <a:endCxn id="306" idx="1"/>
          </p:cNvCxnSpPr>
          <p:nvPr/>
        </p:nvCxnSpPr>
        <p:spPr>
          <a:xfrm rot="10800000" flipH="1">
            <a:off x="2282200" y="3352725"/>
            <a:ext cx="1632600" cy="578400"/>
          </a:xfrm>
          <a:prstGeom prst="straightConnector1">
            <a:avLst/>
          </a:prstGeom>
          <a:noFill/>
          <a:ln w="9525" cap="flat" cmpd="sng">
            <a:solidFill>
              <a:schemeClr val="dk2"/>
            </a:solidFill>
            <a:prstDash val="solid"/>
            <a:round/>
            <a:headEnd type="none" w="sm" len="sm"/>
            <a:tailEnd type="triangle" w="med" len="med"/>
          </a:ln>
        </p:spPr>
      </p:cxnSp>
      <p:cxnSp>
        <p:nvCxnSpPr>
          <p:cNvPr id="315" name="Google Shape;315;g27fe9bf41e4_0_23"/>
          <p:cNvCxnSpPr>
            <a:stCxn id="311" idx="3"/>
            <a:endCxn id="307" idx="1"/>
          </p:cNvCxnSpPr>
          <p:nvPr/>
        </p:nvCxnSpPr>
        <p:spPr>
          <a:xfrm>
            <a:off x="2282200" y="3931125"/>
            <a:ext cx="1632600" cy="58500"/>
          </a:xfrm>
          <a:prstGeom prst="straightConnector1">
            <a:avLst/>
          </a:prstGeom>
          <a:noFill/>
          <a:ln w="9525" cap="flat" cmpd="sng">
            <a:solidFill>
              <a:schemeClr val="dk2"/>
            </a:solidFill>
            <a:prstDash val="solid"/>
            <a:round/>
            <a:headEnd type="none" w="sm" len="sm"/>
            <a:tailEnd type="triangle" w="med" len="med"/>
          </a:ln>
        </p:spPr>
      </p:cxnSp>
      <p:cxnSp>
        <p:nvCxnSpPr>
          <p:cNvPr id="316" name="Google Shape;316;g27fe9bf41e4_0_23"/>
          <p:cNvCxnSpPr>
            <a:stCxn id="311" idx="3"/>
            <a:endCxn id="308" idx="1"/>
          </p:cNvCxnSpPr>
          <p:nvPr/>
        </p:nvCxnSpPr>
        <p:spPr>
          <a:xfrm>
            <a:off x="2282200" y="3931125"/>
            <a:ext cx="1632600" cy="639300"/>
          </a:xfrm>
          <a:prstGeom prst="straightConnector1">
            <a:avLst/>
          </a:prstGeom>
          <a:noFill/>
          <a:ln w="9525" cap="flat" cmpd="sng">
            <a:solidFill>
              <a:schemeClr val="dk2"/>
            </a:solidFill>
            <a:prstDash val="solid"/>
            <a:round/>
            <a:headEnd type="none" w="sm" len="sm"/>
            <a:tailEnd type="triangle" w="med" len="med"/>
          </a:ln>
        </p:spPr>
      </p:cxnSp>
      <p:cxnSp>
        <p:nvCxnSpPr>
          <p:cNvPr id="317" name="Google Shape;317;g27fe9bf41e4_0_23"/>
          <p:cNvCxnSpPr>
            <a:stCxn id="311" idx="3"/>
            <a:endCxn id="309" idx="1"/>
          </p:cNvCxnSpPr>
          <p:nvPr/>
        </p:nvCxnSpPr>
        <p:spPr>
          <a:xfrm>
            <a:off x="2282200" y="3931125"/>
            <a:ext cx="1632600" cy="1219800"/>
          </a:xfrm>
          <a:prstGeom prst="straightConnector1">
            <a:avLst/>
          </a:prstGeom>
          <a:noFill/>
          <a:ln w="9525" cap="flat" cmpd="sng">
            <a:solidFill>
              <a:schemeClr val="dk2"/>
            </a:solidFill>
            <a:prstDash val="solid"/>
            <a:round/>
            <a:headEnd type="none" w="sm" len="sm"/>
            <a:tailEnd type="triangle" w="med" len="med"/>
          </a:ln>
        </p:spPr>
      </p:cxnSp>
      <p:sp>
        <p:nvSpPr>
          <p:cNvPr id="318" name="Google Shape;318;g27fe9bf41e4_0_23"/>
          <p:cNvSpPr txBox="1"/>
          <p:nvPr/>
        </p:nvSpPr>
        <p:spPr>
          <a:xfrm>
            <a:off x="547325" y="1621375"/>
            <a:ext cx="9242400" cy="406200"/>
          </a:xfrm>
          <a:prstGeom prst="rect">
            <a:avLst/>
          </a:prstGeom>
          <a:noFill/>
          <a:ln>
            <a:noFill/>
          </a:ln>
        </p:spPr>
        <p:txBody>
          <a:bodyPr spcFirstLastPara="1" wrap="square" lIns="45725" tIns="22850" rIns="45725" bIns="22850" anchor="t" anchorCtr="0">
            <a:noAutofit/>
          </a:bodyPr>
          <a:lstStyle/>
          <a:p>
            <a:pPr marL="0" marR="0" lvl="0" indent="0" algn="l" rtl="0">
              <a:lnSpc>
                <a:spcPct val="90000"/>
              </a:lnSpc>
              <a:spcBef>
                <a:spcPts val="800"/>
              </a:spcBef>
              <a:spcAft>
                <a:spcPts val="800"/>
              </a:spcAft>
              <a:buClr>
                <a:srgbClr val="000000"/>
              </a:buClr>
              <a:buSzPts val="1900"/>
              <a:buFont typeface="Arial"/>
              <a:buNone/>
            </a:pPr>
            <a:r>
              <a:rPr lang="en-CA" sz="1900" b="0" i="0" u="none" strike="noStrike" cap="none">
                <a:solidFill>
                  <a:schemeClr val="dk1"/>
                </a:solidFill>
                <a:latin typeface="Trebuchet MS"/>
                <a:ea typeface="Trebuchet MS"/>
                <a:cs typeface="Trebuchet MS"/>
                <a:sym typeface="Trebuchet MS"/>
              </a:rPr>
              <a:t>Step 1: Use Machine Images or Provisioning Scripts to install host level components</a:t>
            </a:r>
            <a:endParaRPr sz="1900" b="0" i="0" u="none" strike="noStrike" cap="none">
              <a:solidFill>
                <a:schemeClr val="dk1"/>
              </a:solidFill>
              <a:latin typeface="Trebuchet MS"/>
              <a:ea typeface="Trebuchet MS"/>
              <a:cs typeface="Trebuchet MS"/>
              <a:sym typeface="Trebuchet MS"/>
            </a:endParaRPr>
          </a:p>
        </p:txBody>
      </p:sp>
      <p:sp>
        <p:nvSpPr>
          <p:cNvPr id="319" name="Google Shape;319;g27fe9bf41e4_0_23"/>
          <p:cNvSpPr txBox="1"/>
          <p:nvPr/>
        </p:nvSpPr>
        <p:spPr>
          <a:xfrm>
            <a:off x="3914675" y="5731375"/>
            <a:ext cx="2184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Arial"/>
                <a:ea typeface="Arial"/>
                <a:cs typeface="Arial"/>
                <a:sym typeface="Arial"/>
              </a:rPr>
              <a:t>GPU Machines</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27fe9bf41e4_0_47"/>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sz="2500" b="1"/>
              <a:t>Enabling GPU Support in Kubernetes Today</a:t>
            </a:r>
            <a:endParaRPr sz="2500" b="1"/>
          </a:p>
        </p:txBody>
      </p:sp>
      <p:sp>
        <p:nvSpPr>
          <p:cNvPr id="325" name="Google Shape;325;g27fe9bf41e4_0_47"/>
          <p:cNvSpPr txBox="1"/>
          <p:nvPr/>
        </p:nvSpPr>
        <p:spPr>
          <a:xfrm>
            <a:off x="9184612" y="5802775"/>
            <a:ext cx="4272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V100</a:t>
            </a:r>
            <a:endParaRPr sz="1100" b="0" i="0" u="none" strike="noStrike" cap="none">
              <a:solidFill>
                <a:srgbClr val="000000"/>
              </a:solidFill>
              <a:latin typeface="Trebuchet MS"/>
              <a:ea typeface="Trebuchet MS"/>
              <a:cs typeface="Trebuchet MS"/>
              <a:sym typeface="Trebuchet MS"/>
            </a:endParaRPr>
          </a:p>
        </p:txBody>
      </p:sp>
      <p:sp>
        <p:nvSpPr>
          <p:cNvPr id="326" name="Google Shape;326;g27fe9bf41e4_0_47"/>
          <p:cNvSpPr txBox="1"/>
          <p:nvPr/>
        </p:nvSpPr>
        <p:spPr>
          <a:xfrm>
            <a:off x="7861224" y="5802773"/>
            <a:ext cx="1785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T4</a:t>
            </a:r>
            <a:endParaRPr sz="1100" b="0" i="0" u="none" strike="noStrike" cap="none">
              <a:solidFill>
                <a:srgbClr val="000000"/>
              </a:solidFill>
              <a:latin typeface="Trebuchet MS"/>
              <a:ea typeface="Trebuchet MS"/>
              <a:cs typeface="Trebuchet MS"/>
              <a:sym typeface="Trebuchet MS"/>
            </a:endParaRPr>
          </a:p>
        </p:txBody>
      </p:sp>
      <p:pic>
        <p:nvPicPr>
          <p:cNvPr id="327" name="Google Shape;327;g27fe9bf41e4_0_47"/>
          <p:cNvPicPr preferRelativeResize="0"/>
          <p:nvPr/>
        </p:nvPicPr>
        <p:blipFill rotWithShape="1">
          <a:blip r:embed="rId3">
            <a:alphaModFix/>
          </a:blip>
          <a:srcRect t="33820" b="31972"/>
          <a:stretch/>
        </p:blipFill>
        <p:spPr>
          <a:xfrm>
            <a:off x="3914675" y="2423286"/>
            <a:ext cx="1673249" cy="565250"/>
          </a:xfrm>
          <a:prstGeom prst="rect">
            <a:avLst/>
          </a:prstGeom>
          <a:noFill/>
          <a:ln>
            <a:noFill/>
          </a:ln>
        </p:spPr>
      </p:pic>
      <p:pic>
        <p:nvPicPr>
          <p:cNvPr id="328" name="Google Shape;328;g27fe9bf41e4_0_47"/>
          <p:cNvPicPr preferRelativeResize="0"/>
          <p:nvPr/>
        </p:nvPicPr>
        <p:blipFill rotWithShape="1">
          <a:blip r:embed="rId3">
            <a:alphaModFix/>
          </a:blip>
          <a:srcRect t="33820" b="31972"/>
          <a:stretch/>
        </p:blipFill>
        <p:spPr>
          <a:xfrm>
            <a:off x="3914675" y="3070236"/>
            <a:ext cx="1673249" cy="565250"/>
          </a:xfrm>
          <a:prstGeom prst="rect">
            <a:avLst/>
          </a:prstGeom>
          <a:noFill/>
          <a:ln>
            <a:noFill/>
          </a:ln>
        </p:spPr>
      </p:pic>
      <p:pic>
        <p:nvPicPr>
          <p:cNvPr id="329" name="Google Shape;329;g27fe9bf41e4_0_47"/>
          <p:cNvPicPr preferRelativeResize="0"/>
          <p:nvPr/>
        </p:nvPicPr>
        <p:blipFill rotWithShape="1">
          <a:blip r:embed="rId3">
            <a:alphaModFix/>
          </a:blip>
          <a:srcRect t="33820" b="31972"/>
          <a:stretch/>
        </p:blipFill>
        <p:spPr>
          <a:xfrm>
            <a:off x="3914675" y="3707123"/>
            <a:ext cx="1673249" cy="565250"/>
          </a:xfrm>
          <a:prstGeom prst="rect">
            <a:avLst/>
          </a:prstGeom>
          <a:noFill/>
          <a:ln>
            <a:noFill/>
          </a:ln>
        </p:spPr>
      </p:pic>
      <p:pic>
        <p:nvPicPr>
          <p:cNvPr id="330" name="Google Shape;330;g27fe9bf41e4_0_47"/>
          <p:cNvPicPr preferRelativeResize="0"/>
          <p:nvPr/>
        </p:nvPicPr>
        <p:blipFill rotWithShape="1">
          <a:blip r:embed="rId3">
            <a:alphaModFix/>
          </a:blip>
          <a:srcRect t="33820" b="31972"/>
          <a:stretch/>
        </p:blipFill>
        <p:spPr>
          <a:xfrm>
            <a:off x="3914675" y="4287711"/>
            <a:ext cx="1673249" cy="565250"/>
          </a:xfrm>
          <a:prstGeom prst="rect">
            <a:avLst/>
          </a:prstGeom>
          <a:noFill/>
          <a:ln>
            <a:noFill/>
          </a:ln>
        </p:spPr>
      </p:pic>
      <p:pic>
        <p:nvPicPr>
          <p:cNvPr id="331" name="Google Shape;331;g27fe9bf41e4_0_47"/>
          <p:cNvPicPr preferRelativeResize="0"/>
          <p:nvPr/>
        </p:nvPicPr>
        <p:blipFill rotWithShape="1">
          <a:blip r:embed="rId3">
            <a:alphaModFix/>
          </a:blip>
          <a:srcRect t="33820" b="31972"/>
          <a:stretch/>
        </p:blipFill>
        <p:spPr>
          <a:xfrm>
            <a:off x="3914675" y="4868273"/>
            <a:ext cx="1673249" cy="565250"/>
          </a:xfrm>
          <a:prstGeom prst="rect">
            <a:avLst/>
          </a:prstGeom>
          <a:noFill/>
          <a:ln>
            <a:noFill/>
          </a:ln>
        </p:spPr>
      </p:pic>
      <p:sp>
        <p:nvSpPr>
          <p:cNvPr id="332" name="Google Shape;332;g27fe9bf41e4_0_47"/>
          <p:cNvSpPr txBox="1"/>
          <p:nvPr/>
        </p:nvSpPr>
        <p:spPr>
          <a:xfrm>
            <a:off x="7020900" y="2846489"/>
            <a:ext cx="4057500" cy="28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CA" sz="2400" b="0" i="0" u="sng" strike="noStrike" cap="none">
                <a:solidFill>
                  <a:srgbClr val="76B900"/>
                </a:solidFill>
                <a:latin typeface="Calibri"/>
                <a:ea typeface="Calibri"/>
                <a:cs typeface="Calibri"/>
                <a:sym typeface="Calibri"/>
              </a:rPr>
              <a:t>Kubernetes Components</a:t>
            </a:r>
            <a:endParaRPr sz="2400" b="0" i="0" u="none" strike="noStrike" cap="none">
              <a:solidFill>
                <a:srgbClr val="000000"/>
              </a:solidFill>
              <a:latin typeface="Calibri"/>
              <a:ea typeface="Calibri"/>
              <a:cs typeface="Calibri"/>
              <a:sym typeface="Calibri"/>
            </a:endParaRPr>
          </a:p>
          <a:p>
            <a:pPr marL="12700" marR="0" lvl="0" indent="0" algn="l" rtl="0">
              <a:lnSpc>
                <a:spcPct val="100000"/>
              </a:lnSpc>
              <a:spcBef>
                <a:spcPts val="400"/>
              </a:spcBef>
              <a:spcAft>
                <a:spcPts val="0"/>
              </a:spcAft>
              <a:buClr>
                <a:srgbClr val="000000"/>
              </a:buClr>
              <a:buSzPts val="2400"/>
              <a:buFont typeface="Arial"/>
              <a:buNone/>
            </a:pPr>
            <a:r>
              <a:rPr lang="en-CA" sz="2400" b="1" i="0" u="none" strike="noStrike" cap="none">
                <a:solidFill>
                  <a:srgbClr val="000000"/>
                </a:solidFill>
                <a:latin typeface="Consolas"/>
                <a:ea typeface="Consolas"/>
                <a:cs typeface="Consolas"/>
                <a:sym typeface="Consolas"/>
              </a:rPr>
              <a:t>k8s-device-plugin</a:t>
            </a:r>
            <a:endParaRPr sz="2400" b="0" i="0" u="none" strike="noStrike" cap="none">
              <a:solidFill>
                <a:srgbClr val="000000"/>
              </a:solidFill>
              <a:latin typeface="Consolas"/>
              <a:ea typeface="Consolas"/>
              <a:cs typeface="Consolas"/>
              <a:sym typeface="Consolas"/>
            </a:endParaRPr>
          </a:p>
          <a:p>
            <a:pPr marL="12700" marR="279400" lvl="0" indent="0" algn="l" rtl="0">
              <a:lnSpc>
                <a:spcPct val="115700"/>
              </a:lnSpc>
              <a:spcBef>
                <a:spcPts val="0"/>
              </a:spcBef>
              <a:spcAft>
                <a:spcPts val="0"/>
              </a:spcAft>
              <a:buClr>
                <a:srgbClr val="000000"/>
              </a:buClr>
              <a:buSzPts val="2400"/>
              <a:buFont typeface="Arial"/>
              <a:buNone/>
            </a:pPr>
            <a:r>
              <a:rPr lang="en-CA" sz="2400" b="1" i="0" u="none" strike="noStrike" cap="none">
                <a:solidFill>
                  <a:srgbClr val="000000"/>
                </a:solidFill>
                <a:latin typeface="Consolas"/>
                <a:ea typeface="Consolas"/>
                <a:cs typeface="Consolas"/>
                <a:sym typeface="Consolas"/>
              </a:rPr>
              <a:t>gpu-feature-discovery</a:t>
            </a:r>
            <a:endParaRPr sz="2400" b="1" i="0" u="none" strike="noStrike" cap="none">
              <a:solidFill>
                <a:srgbClr val="000000"/>
              </a:solidFill>
              <a:latin typeface="Consolas"/>
              <a:ea typeface="Consolas"/>
              <a:cs typeface="Consolas"/>
              <a:sym typeface="Consolas"/>
            </a:endParaRPr>
          </a:p>
          <a:p>
            <a:pPr marL="12700" marR="279400" lvl="0" indent="0" algn="l" rtl="0">
              <a:lnSpc>
                <a:spcPct val="115700"/>
              </a:lnSpc>
              <a:spcBef>
                <a:spcPts val="0"/>
              </a:spcBef>
              <a:spcAft>
                <a:spcPts val="0"/>
              </a:spcAft>
              <a:buClr>
                <a:srgbClr val="000000"/>
              </a:buClr>
              <a:buSzPts val="2400"/>
              <a:buFont typeface="Arial"/>
              <a:buNone/>
            </a:pPr>
            <a:r>
              <a:rPr lang="en-CA" sz="2400" b="1" i="0" u="none" strike="noStrike" cap="none">
                <a:solidFill>
                  <a:srgbClr val="000000"/>
                </a:solidFill>
                <a:latin typeface="Consolas"/>
                <a:ea typeface="Consolas"/>
                <a:cs typeface="Consolas"/>
                <a:sym typeface="Consolas"/>
              </a:rPr>
              <a:t>nvidia-mig-manager </a:t>
            </a:r>
            <a:endParaRPr sz="2400" b="1" i="0" u="none" strike="noStrike" cap="none">
              <a:solidFill>
                <a:srgbClr val="000000"/>
              </a:solidFill>
              <a:latin typeface="Consolas"/>
              <a:ea typeface="Consolas"/>
              <a:cs typeface="Consolas"/>
              <a:sym typeface="Consolas"/>
            </a:endParaRPr>
          </a:p>
          <a:p>
            <a:pPr marL="12700" marR="279400" lvl="0" indent="0" algn="l" rtl="0">
              <a:lnSpc>
                <a:spcPct val="115700"/>
              </a:lnSpc>
              <a:spcBef>
                <a:spcPts val="0"/>
              </a:spcBef>
              <a:spcAft>
                <a:spcPts val="0"/>
              </a:spcAft>
              <a:buClr>
                <a:srgbClr val="000000"/>
              </a:buClr>
              <a:buSzPts val="2400"/>
              <a:buFont typeface="Arial"/>
              <a:buNone/>
            </a:pPr>
            <a:r>
              <a:rPr lang="en-CA" sz="2400" b="1" i="0" u="none" strike="noStrike" cap="none">
                <a:solidFill>
                  <a:srgbClr val="000000"/>
                </a:solidFill>
                <a:latin typeface="Consolas"/>
                <a:ea typeface="Consolas"/>
                <a:cs typeface="Consolas"/>
                <a:sym typeface="Consolas"/>
              </a:rPr>
              <a:t>dcgm-exporter</a:t>
            </a:r>
            <a:endParaRPr sz="2400" b="1" i="0" u="none" strike="noStrike" cap="none">
              <a:solidFill>
                <a:srgbClr val="000000"/>
              </a:solidFill>
              <a:latin typeface="Consolas"/>
              <a:ea typeface="Consolas"/>
              <a:cs typeface="Consolas"/>
              <a:sym typeface="Consolas"/>
            </a:endParaRPr>
          </a:p>
          <a:p>
            <a:pPr marL="0" marR="279400" lvl="0" indent="0" algn="l" rtl="0">
              <a:lnSpc>
                <a:spcPct val="115700"/>
              </a:lnSpc>
              <a:spcBef>
                <a:spcPts val="0"/>
              </a:spcBef>
              <a:spcAft>
                <a:spcPts val="0"/>
              </a:spcAft>
              <a:buClr>
                <a:srgbClr val="000000"/>
              </a:buClr>
              <a:buSzPts val="2400"/>
              <a:buFont typeface="Arial"/>
              <a:buNone/>
            </a:pPr>
            <a:r>
              <a:rPr lang="en-CA" sz="2400" b="1" i="0" u="none" strike="noStrike" cap="none">
                <a:solidFill>
                  <a:srgbClr val="000000"/>
                </a:solidFill>
                <a:latin typeface="Consolas"/>
                <a:ea typeface="Consolas"/>
                <a:cs typeface="Consolas"/>
                <a:sym typeface="Consolas"/>
              </a:rPr>
              <a:t>....</a:t>
            </a:r>
            <a:endParaRPr sz="2400" b="1" i="0" u="none" strike="noStrike" cap="none">
              <a:solidFill>
                <a:srgbClr val="000000"/>
              </a:solidFill>
              <a:latin typeface="Consolas"/>
              <a:ea typeface="Consolas"/>
              <a:cs typeface="Consolas"/>
              <a:sym typeface="Consolas"/>
            </a:endParaRPr>
          </a:p>
          <a:p>
            <a:pPr marL="12700" marR="0" lvl="0" indent="0" algn="l" rtl="0">
              <a:lnSpc>
                <a:spcPct val="115700"/>
              </a:lnSpc>
              <a:spcBef>
                <a:spcPts val="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p:txBody>
      </p:sp>
      <p:cxnSp>
        <p:nvCxnSpPr>
          <p:cNvPr id="333" name="Google Shape;333;g27fe9bf41e4_0_47"/>
          <p:cNvCxnSpPr>
            <a:stCxn id="334" idx="3"/>
            <a:endCxn id="327" idx="1"/>
          </p:cNvCxnSpPr>
          <p:nvPr/>
        </p:nvCxnSpPr>
        <p:spPr>
          <a:xfrm rot="10800000" flipH="1">
            <a:off x="2354563" y="2705888"/>
            <a:ext cx="1560000" cy="1222500"/>
          </a:xfrm>
          <a:prstGeom prst="straightConnector1">
            <a:avLst/>
          </a:prstGeom>
          <a:noFill/>
          <a:ln w="9525" cap="flat" cmpd="sng">
            <a:solidFill>
              <a:schemeClr val="dk2"/>
            </a:solidFill>
            <a:prstDash val="dash"/>
            <a:round/>
            <a:headEnd type="none" w="sm" len="sm"/>
            <a:tailEnd type="triangle" w="med" len="med"/>
          </a:ln>
        </p:spPr>
      </p:cxnSp>
      <p:cxnSp>
        <p:nvCxnSpPr>
          <p:cNvPr id="335" name="Google Shape;335;g27fe9bf41e4_0_47"/>
          <p:cNvCxnSpPr>
            <a:stCxn id="334" idx="3"/>
            <a:endCxn id="328" idx="1"/>
          </p:cNvCxnSpPr>
          <p:nvPr/>
        </p:nvCxnSpPr>
        <p:spPr>
          <a:xfrm rot="10800000" flipH="1">
            <a:off x="2354563" y="3352988"/>
            <a:ext cx="1560000" cy="575400"/>
          </a:xfrm>
          <a:prstGeom prst="straightConnector1">
            <a:avLst/>
          </a:prstGeom>
          <a:noFill/>
          <a:ln w="9525" cap="flat" cmpd="sng">
            <a:solidFill>
              <a:schemeClr val="dk2"/>
            </a:solidFill>
            <a:prstDash val="dash"/>
            <a:round/>
            <a:headEnd type="none" w="sm" len="sm"/>
            <a:tailEnd type="triangle" w="med" len="med"/>
          </a:ln>
        </p:spPr>
      </p:cxnSp>
      <p:cxnSp>
        <p:nvCxnSpPr>
          <p:cNvPr id="336" name="Google Shape;336;g27fe9bf41e4_0_47"/>
          <p:cNvCxnSpPr>
            <a:stCxn id="334" idx="3"/>
            <a:endCxn id="329" idx="1"/>
          </p:cNvCxnSpPr>
          <p:nvPr/>
        </p:nvCxnSpPr>
        <p:spPr>
          <a:xfrm>
            <a:off x="2354563" y="3928388"/>
            <a:ext cx="1560000" cy="61500"/>
          </a:xfrm>
          <a:prstGeom prst="straightConnector1">
            <a:avLst/>
          </a:prstGeom>
          <a:noFill/>
          <a:ln w="9525" cap="flat" cmpd="sng">
            <a:solidFill>
              <a:schemeClr val="dk2"/>
            </a:solidFill>
            <a:prstDash val="dash"/>
            <a:round/>
            <a:headEnd type="none" w="sm" len="sm"/>
            <a:tailEnd type="triangle" w="med" len="med"/>
          </a:ln>
        </p:spPr>
      </p:cxnSp>
      <p:cxnSp>
        <p:nvCxnSpPr>
          <p:cNvPr id="337" name="Google Shape;337;g27fe9bf41e4_0_47"/>
          <p:cNvCxnSpPr>
            <a:stCxn id="334" idx="3"/>
            <a:endCxn id="330" idx="1"/>
          </p:cNvCxnSpPr>
          <p:nvPr/>
        </p:nvCxnSpPr>
        <p:spPr>
          <a:xfrm>
            <a:off x="2354563" y="3928388"/>
            <a:ext cx="1560000" cy="642000"/>
          </a:xfrm>
          <a:prstGeom prst="straightConnector1">
            <a:avLst/>
          </a:prstGeom>
          <a:noFill/>
          <a:ln w="9525" cap="flat" cmpd="sng">
            <a:solidFill>
              <a:schemeClr val="dk2"/>
            </a:solidFill>
            <a:prstDash val="dash"/>
            <a:round/>
            <a:headEnd type="none" w="sm" len="sm"/>
            <a:tailEnd type="triangle" w="med" len="med"/>
          </a:ln>
        </p:spPr>
      </p:cxnSp>
      <p:cxnSp>
        <p:nvCxnSpPr>
          <p:cNvPr id="338" name="Google Shape;338;g27fe9bf41e4_0_47"/>
          <p:cNvCxnSpPr>
            <a:stCxn id="334" idx="3"/>
            <a:endCxn id="331" idx="1"/>
          </p:cNvCxnSpPr>
          <p:nvPr/>
        </p:nvCxnSpPr>
        <p:spPr>
          <a:xfrm>
            <a:off x="2354563" y="3928388"/>
            <a:ext cx="1560000" cy="1222500"/>
          </a:xfrm>
          <a:prstGeom prst="straightConnector1">
            <a:avLst/>
          </a:prstGeom>
          <a:noFill/>
          <a:ln w="9525" cap="flat" cmpd="sng">
            <a:solidFill>
              <a:schemeClr val="dk2"/>
            </a:solidFill>
            <a:prstDash val="dash"/>
            <a:round/>
            <a:headEnd type="none" w="sm" len="sm"/>
            <a:tailEnd type="triangle" w="med" len="med"/>
          </a:ln>
        </p:spPr>
      </p:cxnSp>
      <p:sp>
        <p:nvSpPr>
          <p:cNvPr id="339" name="Google Shape;339;g27fe9bf41e4_0_47"/>
          <p:cNvSpPr txBox="1"/>
          <p:nvPr/>
        </p:nvSpPr>
        <p:spPr>
          <a:xfrm>
            <a:off x="923275" y="1554838"/>
            <a:ext cx="8615100" cy="437700"/>
          </a:xfrm>
          <a:prstGeom prst="rect">
            <a:avLst/>
          </a:prstGeom>
          <a:noFill/>
          <a:ln>
            <a:noFill/>
          </a:ln>
        </p:spPr>
        <p:txBody>
          <a:bodyPr spcFirstLastPara="1" wrap="square" lIns="45725" tIns="22850" rIns="45725" bIns="22850" anchor="t" anchorCtr="0">
            <a:noAutofit/>
          </a:bodyPr>
          <a:lstStyle/>
          <a:p>
            <a:pPr marL="0" marR="0" lvl="0" indent="0" algn="l" rtl="0">
              <a:lnSpc>
                <a:spcPct val="90000"/>
              </a:lnSpc>
              <a:spcBef>
                <a:spcPts val="800"/>
              </a:spcBef>
              <a:spcAft>
                <a:spcPts val="800"/>
              </a:spcAft>
              <a:buClr>
                <a:srgbClr val="000000"/>
              </a:buClr>
              <a:buSzPts val="1900"/>
              <a:buFont typeface="Arial"/>
              <a:buNone/>
            </a:pPr>
            <a:r>
              <a:rPr lang="en-CA" sz="1900" b="0" i="0" u="none" strike="noStrike" cap="none">
                <a:solidFill>
                  <a:schemeClr val="dk1"/>
                </a:solidFill>
                <a:latin typeface="Trebuchet MS"/>
                <a:ea typeface="Trebuchet MS"/>
                <a:cs typeface="Trebuchet MS"/>
                <a:sym typeface="Trebuchet MS"/>
              </a:rPr>
              <a:t>Step 2: Deploy via yaml manifests/Helm Charts</a:t>
            </a:r>
            <a:endParaRPr sz="1900" b="0" i="0" u="none" strike="noStrike" cap="none">
              <a:solidFill>
                <a:schemeClr val="dk1"/>
              </a:solidFill>
              <a:latin typeface="Trebuchet MS"/>
              <a:ea typeface="Trebuchet MS"/>
              <a:cs typeface="Trebuchet MS"/>
              <a:sym typeface="Trebuchet MS"/>
            </a:endParaRPr>
          </a:p>
        </p:txBody>
      </p:sp>
      <p:pic>
        <p:nvPicPr>
          <p:cNvPr id="340" name="Google Shape;340;g27fe9bf41e4_0_47"/>
          <p:cNvPicPr preferRelativeResize="0"/>
          <p:nvPr/>
        </p:nvPicPr>
        <p:blipFill rotWithShape="1">
          <a:blip r:embed="rId4">
            <a:alphaModFix/>
          </a:blip>
          <a:srcRect/>
          <a:stretch/>
        </p:blipFill>
        <p:spPr>
          <a:xfrm>
            <a:off x="4537705" y="2501692"/>
            <a:ext cx="427200" cy="408413"/>
          </a:xfrm>
          <a:prstGeom prst="rect">
            <a:avLst/>
          </a:prstGeom>
          <a:noFill/>
          <a:ln>
            <a:noFill/>
          </a:ln>
        </p:spPr>
      </p:pic>
      <p:pic>
        <p:nvPicPr>
          <p:cNvPr id="341" name="Google Shape;341;g27fe9bf41e4_0_47"/>
          <p:cNvPicPr preferRelativeResize="0"/>
          <p:nvPr/>
        </p:nvPicPr>
        <p:blipFill rotWithShape="1">
          <a:blip r:embed="rId4">
            <a:alphaModFix/>
          </a:blip>
          <a:srcRect/>
          <a:stretch/>
        </p:blipFill>
        <p:spPr>
          <a:xfrm>
            <a:off x="4537702" y="3143613"/>
            <a:ext cx="427200" cy="408411"/>
          </a:xfrm>
          <a:prstGeom prst="rect">
            <a:avLst/>
          </a:prstGeom>
          <a:noFill/>
          <a:ln>
            <a:noFill/>
          </a:ln>
        </p:spPr>
      </p:pic>
      <p:pic>
        <p:nvPicPr>
          <p:cNvPr id="342" name="Google Shape;342;g27fe9bf41e4_0_47"/>
          <p:cNvPicPr preferRelativeResize="0"/>
          <p:nvPr/>
        </p:nvPicPr>
        <p:blipFill rotWithShape="1">
          <a:blip r:embed="rId4">
            <a:alphaModFix/>
          </a:blip>
          <a:srcRect/>
          <a:stretch/>
        </p:blipFill>
        <p:spPr>
          <a:xfrm>
            <a:off x="4537698" y="3779499"/>
            <a:ext cx="427200" cy="408411"/>
          </a:xfrm>
          <a:prstGeom prst="rect">
            <a:avLst/>
          </a:prstGeom>
          <a:noFill/>
          <a:ln>
            <a:noFill/>
          </a:ln>
        </p:spPr>
      </p:pic>
      <p:pic>
        <p:nvPicPr>
          <p:cNvPr id="343" name="Google Shape;343;g27fe9bf41e4_0_47"/>
          <p:cNvPicPr preferRelativeResize="0"/>
          <p:nvPr/>
        </p:nvPicPr>
        <p:blipFill rotWithShape="1">
          <a:blip r:embed="rId4">
            <a:alphaModFix/>
          </a:blip>
          <a:srcRect/>
          <a:stretch/>
        </p:blipFill>
        <p:spPr>
          <a:xfrm>
            <a:off x="4537699" y="4366113"/>
            <a:ext cx="427200" cy="408411"/>
          </a:xfrm>
          <a:prstGeom prst="rect">
            <a:avLst/>
          </a:prstGeom>
          <a:noFill/>
          <a:ln>
            <a:noFill/>
          </a:ln>
        </p:spPr>
      </p:pic>
      <p:pic>
        <p:nvPicPr>
          <p:cNvPr id="344" name="Google Shape;344;g27fe9bf41e4_0_47"/>
          <p:cNvPicPr preferRelativeResize="0"/>
          <p:nvPr/>
        </p:nvPicPr>
        <p:blipFill rotWithShape="1">
          <a:blip r:embed="rId4">
            <a:alphaModFix/>
          </a:blip>
          <a:srcRect/>
          <a:stretch/>
        </p:blipFill>
        <p:spPr>
          <a:xfrm>
            <a:off x="4537699" y="4952749"/>
            <a:ext cx="427200" cy="408411"/>
          </a:xfrm>
          <a:prstGeom prst="rect">
            <a:avLst/>
          </a:prstGeom>
          <a:noFill/>
          <a:ln>
            <a:noFill/>
          </a:ln>
        </p:spPr>
      </p:pic>
      <p:pic>
        <p:nvPicPr>
          <p:cNvPr id="345" name="Google Shape;345;g27fe9bf41e4_0_47"/>
          <p:cNvPicPr preferRelativeResize="0"/>
          <p:nvPr/>
        </p:nvPicPr>
        <p:blipFill rotWithShape="1">
          <a:blip r:embed="rId5">
            <a:alphaModFix/>
          </a:blip>
          <a:srcRect/>
          <a:stretch/>
        </p:blipFill>
        <p:spPr>
          <a:xfrm>
            <a:off x="1261488" y="3143627"/>
            <a:ext cx="754829" cy="733550"/>
          </a:xfrm>
          <a:prstGeom prst="rect">
            <a:avLst/>
          </a:prstGeom>
          <a:noFill/>
          <a:ln>
            <a:noFill/>
          </a:ln>
        </p:spPr>
      </p:pic>
      <p:pic>
        <p:nvPicPr>
          <p:cNvPr id="346" name="Google Shape;346;g27fe9bf41e4_0_47"/>
          <p:cNvPicPr preferRelativeResize="0"/>
          <p:nvPr/>
        </p:nvPicPr>
        <p:blipFill rotWithShape="1">
          <a:blip r:embed="rId6">
            <a:alphaModFix/>
          </a:blip>
          <a:srcRect/>
          <a:stretch/>
        </p:blipFill>
        <p:spPr>
          <a:xfrm>
            <a:off x="1425291" y="4039284"/>
            <a:ext cx="427200" cy="493245"/>
          </a:xfrm>
          <a:prstGeom prst="rect">
            <a:avLst/>
          </a:prstGeom>
          <a:noFill/>
          <a:ln>
            <a:noFill/>
          </a:ln>
        </p:spPr>
      </p:pic>
      <p:sp>
        <p:nvSpPr>
          <p:cNvPr id="334" name="Google Shape;334;g27fe9bf41e4_0_47"/>
          <p:cNvSpPr/>
          <p:nvPr/>
        </p:nvSpPr>
        <p:spPr>
          <a:xfrm>
            <a:off x="923263" y="3241388"/>
            <a:ext cx="1431300" cy="1374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g27fe9bf41e4_0_47"/>
          <p:cNvSpPr/>
          <p:nvPr/>
        </p:nvSpPr>
        <p:spPr>
          <a:xfrm>
            <a:off x="3452400" y="2186950"/>
            <a:ext cx="2580900" cy="36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g27fe9bf41e4_0_47"/>
          <p:cNvSpPr txBox="1"/>
          <p:nvPr/>
        </p:nvSpPr>
        <p:spPr>
          <a:xfrm>
            <a:off x="3603350" y="6029425"/>
            <a:ext cx="22959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Arial"/>
                <a:ea typeface="Arial"/>
                <a:cs typeface="Arial"/>
                <a:sym typeface="Arial"/>
              </a:rPr>
              <a:t>Kubernetes Cluster</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27fe9bf41e4_0_152"/>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Enabling GPUs in Kubernetes</a:t>
            </a:r>
            <a:endParaRPr b="1"/>
          </a:p>
        </p:txBody>
      </p:sp>
      <p:sp>
        <p:nvSpPr>
          <p:cNvPr id="354" name="Google Shape;354;g27fe9bf41e4_0_152"/>
          <p:cNvSpPr txBox="1">
            <a:spLocks noGrp="1"/>
          </p:cNvSpPr>
          <p:nvPr>
            <p:ph type="body" idx="1"/>
          </p:nvPr>
        </p:nvSpPr>
        <p:spPr>
          <a:xfrm>
            <a:off x="838200" y="1476375"/>
            <a:ext cx="10515600" cy="33708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SzPts val="2118"/>
              <a:buNone/>
            </a:pPr>
            <a:r>
              <a:rPr lang="en-CA" sz="2000" b="1">
                <a:latin typeface="Montserrat"/>
                <a:ea typeface="Montserrat"/>
                <a:cs typeface="Montserrat"/>
                <a:sym typeface="Montserrat"/>
              </a:rPr>
              <a:t>Install Drivers and Toolkit via Machine image</a:t>
            </a:r>
            <a:endParaRPr sz="2000" b="1">
              <a:latin typeface="Montserrat"/>
              <a:ea typeface="Montserrat"/>
              <a:cs typeface="Montserrat"/>
              <a:sym typeface="Montserrat"/>
            </a:endParaRPr>
          </a:p>
          <a:p>
            <a:pPr marL="0" lvl="0" indent="0" algn="l" rtl="0">
              <a:lnSpc>
                <a:spcPct val="90000"/>
              </a:lnSpc>
              <a:spcBef>
                <a:spcPts val="0"/>
              </a:spcBef>
              <a:spcAft>
                <a:spcPts val="0"/>
              </a:spcAft>
              <a:buSzPts val="2118"/>
              <a:buNone/>
            </a:pPr>
            <a:endParaRPr sz="2000" b="1">
              <a:latin typeface="Montserrat"/>
              <a:ea typeface="Montserrat"/>
              <a:cs typeface="Montserrat"/>
              <a:sym typeface="Montserrat"/>
            </a:endParaRPr>
          </a:p>
          <a:p>
            <a:pPr marL="0" lvl="0" indent="0" algn="l" rtl="0">
              <a:lnSpc>
                <a:spcPct val="90000"/>
              </a:lnSpc>
              <a:spcBef>
                <a:spcPts val="0"/>
              </a:spcBef>
              <a:spcAft>
                <a:spcPts val="0"/>
              </a:spcAft>
              <a:buSzPts val="2118"/>
              <a:buNone/>
            </a:pPr>
            <a:endParaRPr sz="2000" b="1">
              <a:latin typeface="Montserrat"/>
              <a:ea typeface="Montserrat"/>
              <a:cs typeface="Montserrat"/>
              <a:sym typeface="Montserrat"/>
            </a:endParaRPr>
          </a:p>
          <a:p>
            <a:pPr marL="457200" lvl="0" indent="0" algn="l" rtl="0">
              <a:lnSpc>
                <a:spcPct val="150000"/>
              </a:lnSpc>
              <a:spcBef>
                <a:spcPts val="0"/>
              </a:spcBef>
              <a:spcAft>
                <a:spcPts val="0"/>
              </a:spcAft>
              <a:buSzPts val="1800"/>
              <a:buNone/>
            </a:pPr>
            <a:r>
              <a:rPr lang="en-CA" sz="2000" b="1" u="sng">
                <a:latin typeface="Montserrat"/>
                <a:ea typeface="Montserrat"/>
                <a:cs typeface="Montserrat"/>
                <a:sym typeface="Montserrat"/>
              </a:rPr>
              <a:t>Advantages</a:t>
            </a:r>
            <a:r>
              <a:rPr lang="en-CA" sz="2000">
                <a:latin typeface="Montserrat"/>
                <a:ea typeface="Montserrat"/>
                <a:cs typeface="Montserrat"/>
                <a:sym typeface="Montserrat"/>
              </a:rPr>
              <a:t>: </a:t>
            </a:r>
            <a:endParaRPr sz="2000">
              <a:latin typeface="Montserrat"/>
              <a:ea typeface="Montserrat"/>
              <a:cs typeface="Montserrat"/>
              <a:sym typeface="Montserrat"/>
            </a:endParaRPr>
          </a:p>
          <a:p>
            <a:pPr marL="914400" lvl="1" indent="-342900" algn="l" rtl="0">
              <a:lnSpc>
                <a:spcPct val="150000"/>
              </a:lnSpc>
              <a:spcBef>
                <a:spcPts val="0"/>
              </a:spcBef>
              <a:spcAft>
                <a:spcPts val="0"/>
              </a:spcAft>
              <a:buSzPts val="1800"/>
              <a:buFont typeface="Montserrat"/>
              <a:buChar char="○"/>
            </a:pPr>
            <a:r>
              <a:rPr lang="en-CA" sz="1800">
                <a:latin typeface="Montserrat"/>
                <a:ea typeface="Montserrat"/>
                <a:cs typeface="Montserrat"/>
                <a:sym typeface="Montserrat"/>
              </a:rPr>
              <a:t>Machine Images are a well-supported deployment pattern</a:t>
            </a:r>
            <a:endParaRPr sz="1800">
              <a:latin typeface="Montserrat"/>
              <a:ea typeface="Montserrat"/>
              <a:cs typeface="Montserrat"/>
              <a:sym typeface="Montserrat"/>
            </a:endParaRPr>
          </a:p>
          <a:p>
            <a:pPr marL="914400" lvl="1" indent="-342900" algn="l" rtl="0">
              <a:lnSpc>
                <a:spcPct val="150000"/>
              </a:lnSpc>
              <a:spcBef>
                <a:spcPts val="0"/>
              </a:spcBef>
              <a:spcAft>
                <a:spcPts val="0"/>
              </a:spcAft>
              <a:buSzPts val="1800"/>
              <a:buFont typeface="Montserrat"/>
              <a:buChar char="○"/>
            </a:pPr>
            <a:r>
              <a:rPr lang="en-CA" sz="1800">
                <a:latin typeface="Montserrat"/>
                <a:ea typeface="Montserrat"/>
                <a:cs typeface="Montserrat"/>
                <a:sym typeface="Montserrat"/>
              </a:rPr>
              <a:t>On-prem: Machine Images can be built with tools like Ansible, Chef or Packer</a:t>
            </a:r>
            <a:endParaRPr sz="1800">
              <a:latin typeface="Montserrat"/>
              <a:ea typeface="Montserrat"/>
              <a:cs typeface="Montserrat"/>
              <a:sym typeface="Montserrat"/>
            </a:endParaRPr>
          </a:p>
          <a:p>
            <a:pPr marL="914400" lvl="1" indent="-342900" algn="l" rtl="0">
              <a:lnSpc>
                <a:spcPct val="150000"/>
              </a:lnSpc>
              <a:spcBef>
                <a:spcPts val="0"/>
              </a:spcBef>
              <a:spcAft>
                <a:spcPts val="0"/>
              </a:spcAft>
              <a:buSzPts val="1800"/>
              <a:buFont typeface="Montserrat"/>
              <a:buChar char="○"/>
            </a:pPr>
            <a:r>
              <a:rPr lang="en-CA" sz="1800">
                <a:latin typeface="Montserrat"/>
                <a:ea typeface="Montserrat"/>
                <a:cs typeface="Montserrat"/>
                <a:sym typeface="Montserrat"/>
              </a:rPr>
              <a:t>Cloud providers like Azure, AWS &amp; GCP provide public OS Images for GPU Nodes</a:t>
            </a:r>
            <a:endParaRPr sz="1800">
              <a:latin typeface="Montserrat"/>
              <a:ea typeface="Montserrat"/>
              <a:cs typeface="Montserrat"/>
              <a:sym typeface="Montserrat"/>
            </a:endParaRPr>
          </a:p>
          <a:p>
            <a:pPr marL="1371600" lvl="2" indent="-342900" algn="l" rtl="0">
              <a:lnSpc>
                <a:spcPct val="150000"/>
              </a:lnSpc>
              <a:spcBef>
                <a:spcPts val="0"/>
              </a:spcBef>
              <a:spcAft>
                <a:spcPts val="0"/>
              </a:spcAft>
              <a:buSzPts val="1800"/>
              <a:buFont typeface="Montserrat"/>
              <a:buChar char="■"/>
            </a:pPr>
            <a:r>
              <a:rPr lang="en-CA">
                <a:latin typeface="Montserrat"/>
                <a:ea typeface="Montserrat"/>
                <a:cs typeface="Montserrat"/>
                <a:sym typeface="Montserrat"/>
              </a:rPr>
              <a:t>e.g.  </a:t>
            </a:r>
            <a:r>
              <a:rPr lang="en-CA" u="sng">
                <a:solidFill>
                  <a:schemeClr val="hlink"/>
                </a:solidFill>
                <a:latin typeface="Montserrat"/>
                <a:ea typeface="Montserrat"/>
                <a:cs typeface="Montserrat"/>
                <a:sym typeface="Montserrat"/>
                <a:hlinkClick r:id="rId3"/>
              </a:rPr>
              <a:t>AKS-GPU repo</a:t>
            </a:r>
            <a:endParaRPr sz="1800">
              <a:latin typeface="Montserrat"/>
              <a:ea typeface="Montserrat"/>
              <a:cs typeface="Montserrat"/>
              <a:sym typeface="Montserrat"/>
            </a:endParaRPr>
          </a:p>
          <a:p>
            <a:pPr marL="914400" lvl="1" indent="-342900" algn="l" rtl="0">
              <a:lnSpc>
                <a:spcPct val="150000"/>
              </a:lnSpc>
              <a:spcBef>
                <a:spcPts val="0"/>
              </a:spcBef>
              <a:spcAft>
                <a:spcPts val="0"/>
              </a:spcAft>
              <a:buSzPts val="1800"/>
              <a:buFont typeface="Montserrat"/>
              <a:buChar char="○"/>
            </a:pPr>
            <a:r>
              <a:rPr lang="en-CA" sz="1800">
                <a:latin typeface="Montserrat"/>
                <a:ea typeface="Montserrat"/>
                <a:cs typeface="Montserrat"/>
                <a:sym typeface="Montserrat"/>
              </a:rPr>
              <a:t>GPU configuration and testing are done by infra provider (cloud or on-prem)</a:t>
            </a:r>
            <a:endParaRPr>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280120ff3cb_0_36"/>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Enabling GPUs in Kubernetes</a:t>
            </a:r>
            <a:endParaRPr b="1"/>
          </a:p>
        </p:txBody>
      </p:sp>
      <p:sp>
        <p:nvSpPr>
          <p:cNvPr id="360" name="Google Shape;360;g280120ff3cb_0_36"/>
          <p:cNvSpPr txBox="1">
            <a:spLocks noGrp="1"/>
          </p:cNvSpPr>
          <p:nvPr>
            <p:ph type="body" idx="1"/>
          </p:nvPr>
        </p:nvSpPr>
        <p:spPr>
          <a:xfrm>
            <a:off x="838200" y="1439250"/>
            <a:ext cx="10515600" cy="28167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SzPts val="2118"/>
              <a:buNone/>
            </a:pPr>
            <a:r>
              <a:rPr lang="en-CA" sz="2000" b="1">
                <a:latin typeface="Montserrat"/>
                <a:ea typeface="Montserrat"/>
                <a:cs typeface="Montserrat"/>
                <a:sym typeface="Montserrat"/>
              </a:rPr>
              <a:t>Install Drivers and Toolkit via Machine image</a:t>
            </a:r>
            <a:endParaRPr sz="2000" b="1">
              <a:latin typeface="Montserrat"/>
              <a:ea typeface="Montserrat"/>
              <a:cs typeface="Montserrat"/>
              <a:sym typeface="Montserrat"/>
            </a:endParaRPr>
          </a:p>
          <a:p>
            <a:pPr marL="0" lvl="0" indent="0" algn="l" rtl="0">
              <a:lnSpc>
                <a:spcPct val="150000"/>
              </a:lnSpc>
              <a:spcBef>
                <a:spcPts val="0"/>
              </a:spcBef>
              <a:spcAft>
                <a:spcPts val="0"/>
              </a:spcAft>
              <a:buSzPts val="1800"/>
              <a:buNone/>
            </a:pPr>
            <a:endParaRPr sz="2000" b="1">
              <a:latin typeface="Montserrat"/>
              <a:ea typeface="Montserrat"/>
              <a:cs typeface="Montserrat"/>
              <a:sym typeface="Montserrat"/>
            </a:endParaRPr>
          </a:p>
          <a:p>
            <a:pPr marL="0" lvl="0" indent="0" algn="l" rtl="0">
              <a:lnSpc>
                <a:spcPct val="150000"/>
              </a:lnSpc>
              <a:spcBef>
                <a:spcPts val="0"/>
              </a:spcBef>
              <a:spcAft>
                <a:spcPts val="0"/>
              </a:spcAft>
              <a:buSzPts val="1800"/>
              <a:buNone/>
            </a:pPr>
            <a:r>
              <a:rPr lang="en-CA" sz="2000" b="1">
                <a:latin typeface="Montserrat"/>
                <a:ea typeface="Montserrat"/>
                <a:cs typeface="Montserrat"/>
                <a:sym typeface="Montserrat"/>
              </a:rPr>
              <a:t>Challenges</a:t>
            </a:r>
            <a:r>
              <a:rPr lang="en-CA" sz="2000">
                <a:latin typeface="Montserrat"/>
                <a:ea typeface="Montserrat"/>
                <a:cs typeface="Montserrat"/>
                <a:sym typeface="Montserrat"/>
              </a:rPr>
              <a:t>: </a:t>
            </a:r>
            <a:endParaRPr sz="1150">
              <a:solidFill>
                <a:srgbClr val="141414"/>
              </a:solidFill>
              <a:latin typeface="Montserrat"/>
              <a:ea typeface="Montserrat"/>
              <a:cs typeface="Montserrat"/>
              <a:sym typeface="Montserrat"/>
            </a:endParaRPr>
          </a:p>
          <a:p>
            <a:pPr marL="914400" lvl="1" indent="-342900" algn="l" rtl="0">
              <a:lnSpc>
                <a:spcPct val="150000"/>
              </a:lnSpc>
              <a:spcBef>
                <a:spcPts val="0"/>
              </a:spcBef>
              <a:spcAft>
                <a:spcPts val="0"/>
              </a:spcAft>
              <a:buSzPts val="1800"/>
              <a:buFont typeface="Montserrat"/>
              <a:buChar char="○"/>
            </a:pPr>
            <a:r>
              <a:rPr lang="en-CA" sz="1800">
                <a:solidFill>
                  <a:srgbClr val="141414"/>
                </a:solidFill>
                <a:latin typeface="Montserrat"/>
                <a:ea typeface="Montserrat"/>
                <a:cs typeface="Montserrat"/>
                <a:sym typeface="Montserrat"/>
              </a:rPr>
              <a:t>Default version provided by the cloud provider can be hard to change </a:t>
            </a:r>
            <a:endParaRPr sz="1800">
              <a:solidFill>
                <a:srgbClr val="141414"/>
              </a:solidFill>
              <a:latin typeface="Montserrat"/>
              <a:ea typeface="Montserrat"/>
              <a:cs typeface="Montserrat"/>
              <a:sym typeface="Montserrat"/>
            </a:endParaRPr>
          </a:p>
          <a:p>
            <a:pPr marL="914400" lvl="1" indent="-342900" algn="l" rtl="0">
              <a:lnSpc>
                <a:spcPct val="150000"/>
              </a:lnSpc>
              <a:spcBef>
                <a:spcPts val="0"/>
              </a:spcBef>
              <a:spcAft>
                <a:spcPts val="0"/>
              </a:spcAft>
              <a:buSzPts val="1800"/>
              <a:buFont typeface="Montserrat"/>
              <a:buChar char="○"/>
            </a:pPr>
            <a:r>
              <a:rPr lang="en-CA" sz="1800">
                <a:solidFill>
                  <a:srgbClr val="141414"/>
                </a:solidFill>
                <a:latin typeface="Montserrat"/>
                <a:ea typeface="Montserrat"/>
                <a:cs typeface="Montserrat"/>
                <a:sym typeface="Montserrat"/>
              </a:rPr>
              <a:t>GPU driver and toolkit upgrades require node replacements or re-imaging</a:t>
            </a:r>
            <a:endParaRPr sz="1800">
              <a:solidFill>
                <a:srgbClr val="141414"/>
              </a:solidFill>
              <a:latin typeface="Montserrat"/>
              <a:ea typeface="Montserrat"/>
              <a:cs typeface="Montserrat"/>
              <a:sym typeface="Montserrat"/>
            </a:endParaRPr>
          </a:p>
          <a:p>
            <a:pPr marL="914400" lvl="1" indent="-342900" algn="l" rtl="0">
              <a:lnSpc>
                <a:spcPct val="150000"/>
              </a:lnSpc>
              <a:spcBef>
                <a:spcPts val="0"/>
              </a:spcBef>
              <a:spcAft>
                <a:spcPts val="0"/>
              </a:spcAft>
              <a:buSzPts val="1800"/>
              <a:buFont typeface="Montserrat"/>
              <a:buChar char="○"/>
            </a:pPr>
            <a:r>
              <a:rPr lang="en-CA" sz="1800">
                <a:latin typeface="Montserrat"/>
                <a:ea typeface="Montserrat"/>
                <a:cs typeface="Montserrat"/>
                <a:sym typeface="Montserrat"/>
              </a:rPr>
              <a:t>Node upgrades in K8s clusters can be slow, and sometimes disruptive</a:t>
            </a:r>
            <a:endParaRPr sz="1800">
              <a:latin typeface="Montserrat"/>
              <a:ea typeface="Montserrat"/>
              <a:cs typeface="Montserrat"/>
              <a:sym typeface="Montserrat"/>
            </a:endParaRPr>
          </a:p>
          <a:p>
            <a:pPr marL="914400" lvl="1" indent="-342900" algn="l" rtl="0">
              <a:lnSpc>
                <a:spcPct val="150000"/>
              </a:lnSpc>
              <a:spcBef>
                <a:spcPts val="0"/>
              </a:spcBef>
              <a:spcAft>
                <a:spcPts val="0"/>
              </a:spcAft>
              <a:buSzPts val="1800"/>
              <a:buFont typeface="Montserrat"/>
              <a:buChar char="○"/>
            </a:pPr>
            <a:r>
              <a:rPr lang="en-CA" sz="1800">
                <a:latin typeface="Montserrat"/>
                <a:ea typeface="Montserrat"/>
                <a:cs typeface="Montserrat"/>
                <a:sym typeface="Montserrat"/>
              </a:rPr>
              <a:t>Separate machine images need to be maintained for CPU and GPU Nodes</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7fe9bf41e4_0_142"/>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Operational Challenges</a:t>
            </a:r>
            <a:endParaRPr b="1"/>
          </a:p>
        </p:txBody>
      </p:sp>
      <p:sp>
        <p:nvSpPr>
          <p:cNvPr id="366" name="Google Shape;366;g27fe9bf41e4_0_142"/>
          <p:cNvSpPr txBox="1">
            <a:spLocks noGrp="1"/>
          </p:cNvSpPr>
          <p:nvPr>
            <p:ph type="body" idx="1"/>
          </p:nvPr>
        </p:nvSpPr>
        <p:spPr>
          <a:xfrm>
            <a:off x="601150" y="1244900"/>
            <a:ext cx="4873800" cy="840300"/>
          </a:xfrm>
          <a:prstGeom prst="rect">
            <a:avLst/>
          </a:prstGeom>
          <a:noFill/>
          <a:ln>
            <a:noFill/>
          </a:ln>
        </p:spPr>
        <p:txBody>
          <a:bodyPr spcFirstLastPara="1" wrap="square" lIns="91425" tIns="45700" rIns="91425" bIns="45700" anchor="t" anchorCtr="0">
            <a:spAutoFit/>
          </a:bodyPr>
          <a:lstStyle/>
          <a:p>
            <a:pPr marL="457200" lvl="0" indent="-342900" algn="l" rtl="0">
              <a:spcBef>
                <a:spcPts val="0"/>
              </a:spcBef>
              <a:spcAft>
                <a:spcPts val="0"/>
              </a:spcAft>
              <a:buSzPts val="1800"/>
              <a:buFont typeface="Montserrat"/>
              <a:buChar char="●"/>
            </a:pPr>
            <a:r>
              <a:rPr lang="en-CA" sz="1800" b="1">
                <a:latin typeface="Montserrat"/>
                <a:ea typeface="Montserrat"/>
                <a:cs typeface="Montserrat"/>
                <a:sym typeface="Montserrat"/>
              </a:rPr>
              <a:t>Day 2 Operations</a:t>
            </a:r>
            <a:endParaRPr sz="1800" b="1">
              <a:latin typeface="Montserrat"/>
              <a:ea typeface="Montserrat"/>
              <a:cs typeface="Montserrat"/>
              <a:sym typeface="Montserrat"/>
            </a:endParaRPr>
          </a:p>
          <a:p>
            <a:pPr marL="457200" lvl="0" indent="0" algn="l" rtl="0">
              <a:spcBef>
                <a:spcPts val="0"/>
              </a:spcBef>
              <a:spcAft>
                <a:spcPts val="0"/>
              </a:spcAft>
              <a:buNone/>
            </a:pPr>
            <a:endParaRPr sz="1800" b="1">
              <a:latin typeface="Montserrat"/>
              <a:ea typeface="Montserrat"/>
              <a:cs typeface="Montserrat"/>
              <a:sym typeface="Montserrat"/>
            </a:endParaRPr>
          </a:p>
          <a:p>
            <a:pPr marL="914400" lvl="1" indent="-342900" algn="l" rtl="0">
              <a:spcBef>
                <a:spcPts val="0"/>
              </a:spcBef>
              <a:spcAft>
                <a:spcPts val="0"/>
              </a:spcAft>
              <a:buSzPts val="1800"/>
              <a:buFont typeface="Montserrat"/>
              <a:buChar char="○"/>
            </a:pPr>
            <a:r>
              <a:rPr lang="en-CA" sz="1800">
                <a:latin typeface="Montserrat"/>
                <a:ea typeface="Montserrat"/>
                <a:cs typeface="Montserrat"/>
                <a:sym typeface="Montserrat"/>
              </a:rPr>
              <a:t>Heterogeneous GPU SW Stack</a:t>
            </a:r>
            <a:endParaRPr sz="1800" b="1">
              <a:latin typeface="Montserrat"/>
              <a:ea typeface="Montserrat"/>
              <a:cs typeface="Montserrat"/>
              <a:sym typeface="Montserrat"/>
            </a:endParaRPr>
          </a:p>
        </p:txBody>
      </p:sp>
      <p:grpSp>
        <p:nvGrpSpPr>
          <p:cNvPr id="367" name="Google Shape;367;g27fe9bf41e4_0_142"/>
          <p:cNvGrpSpPr/>
          <p:nvPr/>
        </p:nvGrpSpPr>
        <p:grpSpPr>
          <a:xfrm>
            <a:off x="838203" y="2779775"/>
            <a:ext cx="2407520" cy="2420737"/>
            <a:chOff x="11474081" y="2954021"/>
            <a:chExt cx="3611100" cy="4439276"/>
          </a:xfrm>
        </p:grpSpPr>
        <p:sp>
          <p:nvSpPr>
            <p:cNvPr id="368" name="Google Shape;368;g27fe9bf41e4_0_142"/>
            <p:cNvSpPr/>
            <p:nvPr/>
          </p:nvSpPr>
          <p:spPr>
            <a:xfrm>
              <a:off x="11474081" y="3599497"/>
              <a:ext cx="3611100" cy="37938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369" name="Google Shape;369;g27fe9bf41e4_0_142"/>
            <p:cNvSpPr txBox="1"/>
            <p:nvPr/>
          </p:nvSpPr>
          <p:spPr>
            <a:xfrm>
              <a:off x="12656093" y="2954021"/>
              <a:ext cx="1570500" cy="448800"/>
            </a:xfrm>
            <a:prstGeom prst="rect">
              <a:avLst/>
            </a:prstGeom>
            <a:solidFill>
              <a:srgbClr val="FFFFFF"/>
            </a:solidFill>
            <a:ln>
              <a:noFill/>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CA" sz="1700" b="1" i="0" u="none" strike="noStrike" cap="none">
                  <a:solidFill>
                    <a:srgbClr val="000000"/>
                  </a:solidFill>
                  <a:latin typeface="Trebuchet MS"/>
                  <a:ea typeface="Trebuchet MS"/>
                  <a:cs typeface="Trebuchet MS"/>
                  <a:sym typeface="Trebuchet MS"/>
                </a:rPr>
                <a:t>Node A</a:t>
              </a:r>
              <a:endParaRPr sz="1700" b="1" i="0" u="none" strike="noStrike" cap="none">
                <a:solidFill>
                  <a:srgbClr val="000000"/>
                </a:solidFill>
                <a:latin typeface="Arial"/>
                <a:ea typeface="Arial"/>
                <a:cs typeface="Arial"/>
                <a:sym typeface="Arial"/>
              </a:endParaRPr>
            </a:p>
          </p:txBody>
        </p:sp>
        <p:grpSp>
          <p:nvGrpSpPr>
            <p:cNvPr id="370" name="Google Shape;370;g27fe9bf41e4_0_142"/>
            <p:cNvGrpSpPr/>
            <p:nvPr/>
          </p:nvGrpSpPr>
          <p:grpSpPr>
            <a:xfrm>
              <a:off x="12208815" y="3993174"/>
              <a:ext cx="2017788" cy="2028841"/>
              <a:chOff x="6328883" y="3135354"/>
              <a:chExt cx="1452901" cy="1460859"/>
            </a:xfrm>
          </p:grpSpPr>
          <p:sp>
            <p:nvSpPr>
              <p:cNvPr id="371" name="Google Shape;371;g27fe9bf41e4_0_142"/>
              <p:cNvSpPr/>
              <p:nvPr/>
            </p:nvSpPr>
            <p:spPr>
              <a:xfrm>
                <a:off x="6328884" y="3135354"/>
                <a:ext cx="1452900" cy="894000"/>
              </a:xfrm>
              <a:prstGeom prst="rect">
                <a:avLst/>
              </a:prstGeom>
              <a:solidFill>
                <a:srgbClr val="6D9EEB"/>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CA" sz="1100" b="1" i="0" u="none" strike="noStrike" cap="none">
                    <a:solidFill>
                      <a:srgbClr val="000000"/>
                    </a:solidFill>
                    <a:latin typeface="Trebuchet MS"/>
                    <a:ea typeface="Trebuchet MS"/>
                    <a:cs typeface="Trebuchet MS"/>
                    <a:sym typeface="Trebuchet MS"/>
                  </a:rPr>
                  <a:t>K8s Stack</a:t>
                </a:r>
                <a:endParaRPr sz="1100" b="1" i="0" u="none" strike="noStrike" cap="none">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SzPts val="1100"/>
                  <a:buFont typeface="Arial"/>
                  <a:buNone/>
                </a:pPr>
                <a:endParaRPr sz="1100" b="1" i="0" u="none" strike="noStrike" cap="none">
                  <a:solidFill>
                    <a:srgbClr val="000000"/>
                  </a:solidFill>
                  <a:latin typeface="Trebuchet MS"/>
                  <a:ea typeface="Trebuchet MS"/>
                  <a:cs typeface="Trebuchet MS"/>
                  <a:sym typeface="Trebuchet MS"/>
                </a:endParaRPr>
              </a:p>
            </p:txBody>
          </p:sp>
          <p:sp>
            <p:nvSpPr>
              <p:cNvPr id="372" name="Google Shape;372;g27fe9bf41e4_0_142"/>
              <p:cNvSpPr/>
              <p:nvPr/>
            </p:nvSpPr>
            <p:spPr>
              <a:xfrm>
                <a:off x="6328883" y="4151313"/>
                <a:ext cx="1452900" cy="444900"/>
              </a:xfrm>
              <a:prstGeom prst="rect">
                <a:avLst/>
              </a:prstGeom>
              <a:solidFill>
                <a:srgbClr val="D5A6BD"/>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CA" sz="1100" b="1" i="0" u="none" strike="noStrike" cap="none">
                    <a:solidFill>
                      <a:srgbClr val="000000"/>
                    </a:solidFill>
                    <a:latin typeface="Trebuchet MS"/>
                    <a:ea typeface="Trebuchet MS"/>
                    <a:cs typeface="Trebuchet MS"/>
                    <a:sym typeface="Trebuchet MS"/>
                  </a:rPr>
                  <a:t>GPU SW Stack</a:t>
                </a:r>
                <a:endParaRPr sz="1300" b="0" i="0" u="none" strike="noStrike" cap="none">
                  <a:solidFill>
                    <a:srgbClr val="000000"/>
                  </a:solidFill>
                  <a:latin typeface="Arial"/>
                  <a:ea typeface="Arial"/>
                  <a:cs typeface="Arial"/>
                  <a:sym typeface="Arial"/>
                </a:endParaRPr>
              </a:p>
            </p:txBody>
          </p:sp>
        </p:grpSp>
      </p:grpSp>
      <p:sp>
        <p:nvSpPr>
          <p:cNvPr id="373" name="Google Shape;373;g27fe9bf41e4_0_142"/>
          <p:cNvSpPr/>
          <p:nvPr/>
        </p:nvSpPr>
        <p:spPr>
          <a:xfrm>
            <a:off x="1454425" y="5667119"/>
            <a:ext cx="1102200" cy="3369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4D4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100"/>
              <a:buFont typeface="Arial"/>
              <a:buNone/>
            </a:pPr>
            <a:r>
              <a:rPr lang="en-CA" sz="1100" b="1" i="0" u="none" strike="noStrike" cap="none">
                <a:solidFill>
                  <a:srgbClr val="4D4D4D"/>
                </a:solidFill>
                <a:latin typeface="Trebuchet MS"/>
                <a:ea typeface="Trebuchet MS"/>
                <a:cs typeface="Trebuchet MS"/>
                <a:sym typeface="Trebuchet MS"/>
              </a:rPr>
              <a:t>GPU Node </a:t>
            </a: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4D4D4D"/>
              </a:solidFill>
              <a:latin typeface="Trebuchet MS"/>
              <a:ea typeface="Trebuchet MS"/>
              <a:cs typeface="Trebuchet MS"/>
              <a:sym typeface="Trebuchet MS"/>
            </a:endParaRPr>
          </a:p>
        </p:txBody>
      </p:sp>
      <p:grpSp>
        <p:nvGrpSpPr>
          <p:cNvPr id="374" name="Google Shape;374;g27fe9bf41e4_0_142"/>
          <p:cNvGrpSpPr/>
          <p:nvPr/>
        </p:nvGrpSpPr>
        <p:grpSpPr>
          <a:xfrm>
            <a:off x="3596353" y="2779725"/>
            <a:ext cx="2407520" cy="2420737"/>
            <a:chOff x="11474081" y="2954021"/>
            <a:chExt cx="3611100" cy="4439276"/>
          </a:xfrm>
        </p:grpSpPr>
        <p:sp>
          <p:nvSpPr>
            <p:cNvPr id="375" name="Google Shape;375;g27fe9bf41e4_0_142"/>
            <p:cNvSpPr/>
            <p:nvPr/>
          </p:nvSpPr>
          <p:spPr>
            <a:xfrm>
              <a:off x="11474081" y="3599497"/>
              <a:ext cx="3611100" cy="37938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376" name="Google Shape;376;g27fe9bf41e4_0_142"/>
            <p:cNvSpPr txBox="1"/>
            <p:nvPr/>
          </p:nvSpPr>
          <p:spPr>
            <a:xfrm>
              <a:off x="12656093" y="2954021"/>
              <a:ext cx="1570500" cy="448800"/>
            </a:xfrm>
            <a:prstGeom prst="rect">
              <a:avLst/>
            </a:prstGeom>
            <a:solidFill>
              <a:srgbClr val="FFFFFF"/>
            </a:solidFill>
            <a:ln>
              <a:noFill/>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CA" sz="1700" b="1" i="0" u="none" strike="noStrike" cap="none">
                  <a:solidFill>
                    <a:srgbClr val="000000"/>
                  </a:solidFill>
                  <a:latin typeface="Trebuchet MS"/>
                  <a:ea typeface="Trebuchet MS"/>
                  <a:cs typeface="Trebuchet MS"/>
                  <a:sym typeface="Trebuchet MS"/>
                </a:rPr>
                <a:t>Node B</a:t>
              </a:r>
              <a:endParaRPr sz="1700" b="1" i="0" u="none" strike="noStrike" cap="none">
                <a:solidFill>
                  <a:srgbClr val="000000"/>
                </a:solidFill>
                <a:latin typeface="Arial"/>
                <a:ea typeface="Arial"/>
                <a:cs typeface="Arial"/>
                <a:sym typeface="Arial"/>
              </a:endParaRPr>
            </a:p>
          </p:txBody>
        </p:sp>
        <p:grpSp>
          <p:nvGrpSpPr>
            <p:cNvPr id="377" name="Google Shape;377;g27fe9bf41e4_0_142"/>
            <p:cNvGrpSpPr/>
            <p:nvPr/>
          </p:nvGrpSpPr>
          <p:grpSpPr>
            <a:xfrm>
              <a:off x="12267387" y="3989781"/>
              <a:ext cx="2028428" cy="2033238"/>
              <a:chOff x="6371058" y="3132911"/>
              <a:chExt cx="1460561" cy="1464025"/>
            </a:xfrm>
          </p:grpSpPr>
          <p:sp>
            <p:nvSpPr>
              <p:cNvPr id="378" name="Google Shape;378;g27fe9bf41e4_0_142"/>
              <p:cNvSpPr/>
              <p:nvPr/>
            </p:nvSpPr>
            <p:spPr>
              <a:xfrm>
                <a:off x="6371058" y="3132911"/>
                <a:ext cx="1457700" cy="901800"/>
              </a:xfrm>
              <a:prstGeom prst="rect">
                <a:avLst/>
              </a:prstGeom>
              <a:solidFill>
                <a:srgbClr val="6D9EEB"/>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CA" sz="1100" b="1" i="0" u="none" strike="noStrike" cap="none">
                    <a:solidFill>
                      <a:srgbClr val="000000"/>
                    </a:solidFill>
                    <a:latin typeface="Trebuchet MS"/>
                    <a:ea typeface="Trebuchet MS"/>
                    <a:cs typeface="Trebuchet MS"/>
                    <a:sym typeface="Trebuchet MS"/>
                  </a:rPr>
                  <a:t>K8s Stack</a:t>
                </a:r>
                <a:endParaRPr sz="1300" b="0" i="0" u="none" strike="noStrike" cap="none">
                  <a:solidFill>
                    <a:srgbClr val="000000"/>
                  </a:solidFill>
                  <a:latin typeface="Arial"/>
                  <a:ea typeface="Arial"/>
                  <a:cs typeface="Arial"/>
                  <a:sym typeface="Arial"/>
                </a:endParaRPr>
              </a:p>
            </p:txBody>
          </p:sp>
          <p:sp>
            <p:nvSpPr>
              <p:cNvPr id="379" name="Google Shape;379;g27fe9bf41e4_0_142"/>
              <p:cNvSpPr/>
              <p:nvPr/>
            </p:nvSpPr>
            <p:spPr>
              <a:xfrm>
                <a:off x="6373919" y="4155936"/>
                <a:ext cx="1457700" cy="4410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CA" sz="1100" b="1" i="0" u="none" strike="noStrike" cap="none">
                    <a:solidFill>
                      <a:srgbClr val="000000"/>
                    </a:solidFill>
                    <a:latin typeface="Trebuchet MS"/>
                    <a:ea typeface="Trebuchet MS"/>
                    <a:cs typeface="Trebuchet MS"/>
                    <a:sym typeface="Trebuchet MS"/>
                  </a:rPr>
                  <a:t>GPU SW Stack </a:t>
                </a:r>
                <a:endParaRPr sz="1300" b="0" i="0" u="none" strike="noStrike" cap="none">
                  <a:solidFill>
                    <a:srgbClr val="000000"/>
                  </a:solidFill>
                  <a:latin typeface="Arial"/>
                  <a:ea typeface="Arial"/>
                  <a:cs typeface="Arial"/>
                  <a:sym typeface="Arial"/>
                </a:endParaRPr>
              </a:p>
            </p:txBody>
          </p:sp>
        </p:grpSp>
      </p:grpSp>
      <p:sp>
        <p:nvSpPr>
          <p:cNvPr id="380" name="Google Shape;380;g27fe9bf41e4_0_142"/>
          <p:cNvSpPr/>
          <p:nvPr/>
        </p:nvSpPr>
        <p:spPr>
          <a:xfrm>
            <a:off x="4212575" y="5667069"/>
            <a:ext cx="1102200" cy="3369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4D4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100"/>
              <a:buFont typeface="Arial"/>
              <a:buNone/>
            </a:pPr>
            <a:r>
              <a:rPr lang="en-CA" sz="1100" b="1" i="0" u="none" strike="noStrike" cap="none">
                <a:solidFill>
                  <a:srgbClr val="4D4D4D"/>
                </a:solidFill>
                <a:latin typeface="Trebuchet MS"/>
                <a:ea typeface="Trebuchet MS"/>
                <a:cs typeface="Trebuchet MS"/>
                <a:sym typeface="Trebuchet MS"/>
              </a:rPr>
              <a:t>GPU Node </a:t>
            </a: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4D4D4D"/>
              </a:solidFill>
              <a:latin typeface="Trebuchet MS"/>
              <a:ea typeface="Trebuchet MS"/>
              <a:cs typeface="Trebuchet MS"/>
              <a:sym typeface="Trebuchet MS"/>
            </a:endParaRPr>
          </a:p>
        </p:txBody>
      </p:sp>
      <p:sp>
        <p:nvSpPr>
          <p:cNvPr id="381" name="Google Shape;381;g27fe9bf41e4_0_142"/>
          <p:cNvSpPr/>
          <p:nvPr/>
        </p:nvSpPr>
        <p:spPr>
          <a:xfrm>
            <a:off x="1327975" y="4855700"/>
            <a:ext cx="1349700" cy="218700"/>
          </a:xfrm>
          <a:prstGeom prst="rect">
            <a:avLst/>
          </a:prstGeom>
          <a:solidFill>
            <a:srgbClr val="DD7E6B"/>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CA" sz="900" b="1" i="0" u="none" strike="noStrike" cap="none">
                <a:solidFill>
                  <a:srgbClr val="000000"/>
                </a:solidFill>
                <a:latin typeface="Trebuchet MS"/>
                <a:ea typeface="Trebuchet MS"/>
                <a:cs typeface="Trebuchet MS"/>
                <a:sym typeface="Trebuchet MS"/>
              </a:rPr>
              <a:t>OS</a:t>
            </a:r>
            <a:endParaRPr sz="1100" b="1" i="0" u="none" strike="noStrike" cap="none">
              <a:solidFill>
                <a:srgbClr val="000000"/>
              </a:solidFill>
              <a:latin typeface="Arial"/>
              <a:ea typeface="Arial"/>
              <a:cs typeface="Arial"/>
              <a:sym typeface="Arial"/>
            </a:endParaRPr>
          </a:p>
        </p:txBody>
      </p:sp>
      <p:sp>
        <p:nvSpPr>
          <p:cNvPr id="382" name="Google Shape;382;g27fe9bf41e4_0_142"/>
          <p:cNvSpPr/>
          <p:nvPr/>
        </p:nvSpPr>
        <p:spPr>
          <a:xfrm>
            <a:off x="4125275" y="4855700"/>
            <a:ext cx="1349700" cy="218700"/>
          </a:xfrm>
          <a:prstGeom prst="rect">
            <a:avLst/>
          </a:prstGeom>
          <a:solidFill>
            <a:srgbClr val="DD7E6B"/>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CA" sz="900" b="1" i="0" u="none" strike="noStrike" cap="none">
                <a:solidFill>
                  <a:srgbClr val="000000"/>
                </a:solidFill>
                <a:latin typeface="Trebuchet MS"/>
                <a:ea typeface="Trebuchet MS"/>
                <a:cs typeface="Trebuchet MS"/>
                <a:sym typeface="Trebuchet MS"/>
              </a:rPr>
              <a:t>OS</a:t>
            </a:r>
            <a:endParaRPr sz="1100" b="0" i="0" u="none" strike="noStrike" cap="none">
              <a:solidFill>
                <a:srgbClr val="000000"/>
              </a:solidFill>
              <a:latin typeface="Arial"/>
              <a:ea typeface="Arial"/>
              <a:cs typeface="Arial"/>
              <a:sym typeface="Arial"/>
            </a:endParaRPr>
          </a:p>
        </p:txBody>
      </p:sp>
      <p:grpSp>
        <p:nvGrpSpPr>
          <p:cNvPr id="383" name="Google Shape;383;g27fe9bf41e4_0_142"/>
          <p:cNvGrpSpPr/>
          <p:nvPr/>
        </p:nvGrpSpPr>
        <p:grpSpPr>
          <a:xfrm>
            <a:off x="6179765" y="2779725"/>
            <a:ext cx="2407520" cy="2420737"/>
            <a:chOff x="11474081" y="2954021"/>
            <a:chExt cx="3611100" cy="4439276"/>
          </a:xfrm>
        </p:grpSpPr>
        <p:sp>
          <p:nvSpPr>
            <p:cNvPr id="384" name="Google Shape;384;g27fe9bf41e4_0_142"/>
            <p:cNvSpPr/>
            <p:nvPr/>
          </p:nvSpPr>
          <p:spPr>
            <a:xfrm>
              <a:off x="11474081" y="3599497"/>
              <a:ext cx="3611100" cy="37938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385" name="Google Shape;385;g27fe9bf41e4_0_142"/>
            <p:cNvSpPr txBox="1"/>
            <p:nvPr/>
          </p:nvSpPr>
          <p:spPr>
            <a:xfrm>
              <a:off x="12656093" y="2954021"/>
              <a:ext cx="1570500" cy="448800"/>
            </a:xfrm>
            <a:prstGeom prst="rect">
              <a:avLst/>
            </a:prstGeom>
            <a:solidFill>
              <a:srgbClr val="FFFFFF"/>
            </a:solidFill>
            <a:ln>
              <a:noFill/>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CA" sz="1700" b="1" i="0" u="none" strike="noStrike" cap="none">
                  <a:solidFill>
                    <a:srgbClr val="000000"/>
                  </a:solidFill>
                  <a:latin typeface="Trebuchet MS"/>
                  <a:ea typeface="Trebuchet MS"/>
                  <a:cs typeface="Trebuchet MS"/>
                  <a:sym typeface="Trebuchet MS"/>
                </a:rPr>
                <a:t>Node C</a:t>
              </a:r>
              <a:endParaRPr sz="1700" b="1" i="0" u="none" strike="noStrike" cap="none">
                <a:solidFill>
                  <a:srgbClr val="000000"/>
                </a:solidFill>
                <a:latin typeface="Arial"/>
                <a:ea typeface="Arial"/>
                <a:cs typeface="Arial"/>
                <a:sym typeface="Arial"/>
              </a:endParaRPr>
            </a:p>
          </p:txBody>
        </p:sp>
        <p:grpSp>
          <p:nvGrpSpPr>
            <p:cNvPr id="386" name="Google Shape;386;g27fe9bf41e4_0_142"/>
            <p:cNvGrpSpPr/>
            <p:nvPr/>
          </p:nvGrpSpPr>
          <p:grpSpPr>
            <a:xfrm>
              <a:off x="12109839" y="3949347"/>
              <a:ext cx="2024454" cy="2033717"/>
              <a:chOff x="6257616" y="3103796"/>
              <a:chExt cx="1457700" cy="1464370"/>
            </a:xfrm>
          </p:grpSpPr>
          <p:sp>
            <p:nvSpPr>
              <p:cNvPr id="387" name="Google Shape;387;g27fe9bf41e4_0_142"/>
              <p:cNvSpPr/>
              <p:nvPr/>
            </p:nvSpPr>
            <p:spPr>
              <a:xfrm>
                <a:off x="6257616" y="3103796"/>
                <a:ext cx="1457700" cy="873300"/>
              </a:xfrm>
              <a:prstGeom prst="rect">
                <a:avLst/>
              </a:prstGeom>
              <a:solidFill>
                <a:srgbClr val="6D9EEB"/>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CA" sz="1100" b="1" i="0" u="none" strike="noStrike" cap="none">
                    <a:solidFill>
                      <a:srgbClr val="000000"/>
                    </a:solidFill>
                    <a:latin typeface="Trebuchet MS"/>
                    <a:ea typeface="Trebuchet MS"/>
                    <a:cs typeface="Trebuchet MS"/>
                    <a:sym typeface="Trebuchet MS"/>
                  </a:rPr>
                  <a:t>K8s Stack</a:t>
                </a:r>
                <a:endParaRPr sz="1300" b="0" i="0" u="none" strike="noStrike" cap="none">
                  <a:solidFill>
                    <a:srgbClr val="000000"/>
                  </a:solidFill>
                  <a:latin typeface="Arial"/>
                  <a:ea typeface="Arial"/>
                  <a:cs typeface="Arial"/>
                  <a:sym typeface="Arial"/>
                </a:endParaRPr>
              </a:p>
            </p:txBody>
          </p:sp>
          <p:sp>
            <p:nvSpPr>
              <p:cNvPr id="388" name="Google Shape;388;g27fe9bf41e4_0_142"/>
              <p:cNvSpPr/>
              <p:nvPr/>
            </p:nvSpPr>
            <p:spPr>
              <a:xfrm>
                <a:off x="6257616" y="4127166"/>
                <a:ext cx="1457700" cy="4410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CA" sz="1100" b="1" i="0" u="none" strike="noStrike" cap="none">
                    <a:solidFill>
                      <a:srgbClr val="000000"/>
                    </a:solidFill>
                    <a:latin typeface="Trebuchet MS"/>
                    <a:ea typeface="Trebuchet MS"/>
                    <a:cs typeface="Trebuchet MS"/>
                    <a:sym typeface="Trebuchet MS"/>
                  </a:rPr>
                  <a:t>GPU SW Stack </a:t>
                </a:r>
                <a:endParaRPr sz="1300" b="0" i="0" u="none" strike="noStrike" cap="none">
                  <a:solidFill>
                    <a:srgbClr val="000000"/>
                  </a:solidFill>
                  <a:latin typeface="Arial"/>
                  <a:ea typeface="Arial"/>
                  <a:cs typeface="Arial"/>
                  <a:sym typeface="Arial"/>
                </a:endParaRPr>
              </a:p>
            </p:txBody>
          </p:sp>
        </p:grpSp>
      </p:grpSp>
      <p:sp>
        <p:nvSpPr>
          <p:cNvPr id="389" name="Google Shape;389;g27fe9bf41e4_0_142"/>
          <p:cNvSpPr/>
          <p:nvPr/>
        </p:nvSpPr>
        <p:spPr>
          <a:xfrm>
            <a:off x="6795988" y="5667069"/>
            <a:ext cx="1102200" cy="3369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4D4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100"/>
              <a:buFont typeface="Arial"/>
              <a:buNone/>
            </a:pPr>
            <a:r>
              <a:rPr lang="en-CA" sz="1100" b="1" i="0" u="none" strike="noStrike" cap="none">
                <a:solidFill>
                  <a:srgbClr val="4D4D4D"/>
                </a:solidFill>
                <a:latin typeface="Trebuchet MS"/>
                <a:ea typeface="Trebuchet MS"/>
                <a:cs typeface="Trebuchet MS"/>
                <a:sym typeface="Trebuchet MS"/>
              </a:rPr>
              <a:t>GPU Node </a:t>
            </a:r>
            <a:endParaRPr sz="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1" i="0" u="none" strike="noStrike" cap="none">
              <a:solidFill>
                <a:srgbClr val="4D4D4D"/>
              </a:solidFill>
              <a:latin typeface="Trebuchet MS"/>
              <a:ea typeface="Trebuchet MS"/>
              <a:cs typeface="Trebuchet MS"/>
              <a:sym typeface="Trebuchet MS"/>
            </a:endParaRPr>
          </a:p>
        </p:txBody>
      </p:sp>
      <p:sp>
        <p:nvSpPr>
          <p:cNvPr id="390" name="Google Shape;390;g27fe9bf41e4_0_142"/>
          <p:cNvSpPr/>
          <p:nvPr/>
        </p:nvSpPr>
        <p:spPr>
          <a:xfrm>
            <a:off x="6603624" y="4855700"/>
            <a:ext cx="1349700" cy="218700"/>
          </a:xfrm>
          <a:prstGeom prst="rect">
            <a:avLst/>
          </a:prstGeom>
          <a:solidFill>
            <a:srgbClr val="DD7E6B"/>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CA" sz="900" b="1" i="0" u="none" strike="noStrike" cap="none">
                <a:solidFill>
                  <a:srgbClr val="000000"/>
                </a:solidFill>
                <a:latin typeface="Trebuchet MS"/>
                <a:ea typeface="Trebuchet MS"/>
                <a:cs typeface="Trebuchet MS"/>
                <a:sym typeface="Trebuchet MS"/>
              </a:rPr>
              <a:t>OS</a:t>
            </a:r>
            <a:endParaRPr sz="1100" b="0" i="0" u="none" strike="noStrike" cap="none">
              <a:solidFill>
                <a:srgbClr val="000000"/>
              </a:solidFill>
              <a:latin typeface="Arial"/>
              <a:ea typeface="Arial"/>
              <a:cs typeface="Arial"/>
              <a:sym typeface="Arial"/>
            </a:endParaRPr>
          </a:p>
        </p:txBody>
      </p:sp>
      <p:sp>
        <p:nvSpPr>
          <p:cNvPr id="391" name="Google Shape;391;g27fe9bf41e4_0_142"/>
          <p:cNvSpPr/>
          <p:nvPr/>
        </p:nvSpPr>
        <p:spPr>
          <a:xfrm>
            <a:off x="1327975" y="4545125"/>
            <a:ext cx="1349700" cy="2187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CA" sz="900" b="1" i="0" u="none" strike="noStrike" cap="none">
                <a:solidFill>
                  <a:srgbClr val="000000"/>
                </a:solidFill>
                <a:latin typeface="Trebuchet MS"/>
                <a:ea typeface="Trebuchet MS"/>
                <a:cs typeface="Trebuchet MS"/>
                <a:sym typeface="Trebuchet MS"/>
              </a:rPr>
              <a:t>Container Runtime</a:t>
            </a:r>
            <a:endParaRPr sz="1100" b="1" i="0" u="none" strike="noStrike" cap="none">
              <a:solidFill>
                <a:srgbClr val="000000"/>
              </a:solidFill>
              <a:latin typeface="Arial"/>
              <a:ea typeface="Arial"/>
              <a:cs typeface="Arial"/>
              <a:sym typeface="Arial"/>
            </a:endParaRPr>
          </a:p>
        </p:txBody>
      </p:sp>
      <p:sp>
        <p:nvSpPr>
          <p:cNvPr id="392" name="Google Shape;392;g27fe9bf41e4_0_142"/>
          <p:cNvSpPr/>
          <p:nvPr/>
        </p:nvSpPr>
        <p:spPr>
          <a:xfrm>
            <a:off x="4125263" y="4545125"/>
            <a:ext cx="1349700" cy="2187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CA" sz="900" b="1" i="0" u="none" strike="noStrike" cap="none">
                <a:solidFill>
                  <a:srgbClr val="000000"/>
                </a:solidFill>
                <a:latin typeface="Trebuchet MS"/>
                <a:ea typeface="Trebuchet MS"/>
                <a:cs typeface="Trebuchet MS"/>
                <a:sym typeface="Trebuchet MS"/>
              </a:rPr>
              <a:t>Container Runtime</a:t>
            </a:r>
            <a:endParaRPr sz="1100" b="1" i="0" u="none" strike="noStrike" cap="none">
              <a:solidFill>
                <a:srgbClr val="000000"/>
              </a:solidFill>
              <a:latin typeface="Arial"/>
              <a:ea typeface="Arial"/>
              <a:cs typeface="Arial"/>
              <a:sym typeface="Arial"/>
            </a:endParaRPr>
          </a:p>
        </p:txBody>
      </p:sp>
      <p:sp>
        <p:nvSpPr>
          <p:cNvPr id="393" name="Google Shape;393;g27fe9bf41e4_0_142"/>
          <p:cNvSpPr/>
          <p:nvPr/>
        </p:nvSpPr>
        <p:spPr>
          <a:xfrm>
            <a:off x="6603613" y="4545125"/>
            <a:ext cx="1349700" cy="2187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84675" tIns="84675" rIns="84675" bIns="84675"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CA" sz="900" b="1" i="0" u="none" strike="noStrike" cap="none">
                <a:solidFill>
                  <a:srgbClr val="000000"/>
                </a:solidFill>
                <a:latin typeface="Trebuchet MS"/>
                <a:ea typeface="Trebuchet MS"/>
                <a:cs typeface="Trebuchet MS"/>
                <a:sym typeface="Trebuchet MS"/>
              </a:rPr>
              <a:t>Container Runtime</a:t>
            </a:r>
            <a:endParaRPr sz="1100" b="1" i="0" u="none" strike="noStrike" cap="none">
              <a:solidFill>
                <a:srgbClr val="000000"/>
              </a:solidFill>
              <a:latin typeface="Arial"/>
              <a:ea typeface="Arial"/>
              <a:cs typeface="Arial"/>
              <a:sym typeface="Arial"/>
            </a:endParaRPr>
          </a:p>
        </p:txBody>
      </p:sp>
      <p:sp>
        <p:nvSpPr>
          <p:cNvPr id="394" name="Google Shape;394;g27fe9bf41e4_0_142"/>
          <p:cNvSpPr/>
          <p:nvPr/>
        </p:nvSpPr>
        <p:spPr>
          <a:xfrm>
            <a:off x="6778200" y="1453025"/>
            <a:ext cx="3737400" cy="1124100"/>
          </a:xfrm>
          <a:prstGeom prst="wedgeRoundRectCallout">
            <a:avLst>
              <a:gd name="adj1" fmla="val -97395"/>
              <a:gd name="adj2" fmla="val 6593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4"/>
              </a:solidFill>
              <a:latin typeface="Arial"/>
              <a:ea typeface="Arial"/>
              <a:cs typeface="Arial"/>
              <a:sym typeface="Arial"/>
            </a:endParaRPr>
          </a:p>
          <a:p>
            <a:pPr marL="457200" marR="0" lvl="0" indent="-304800" algn="l" rtl="0">
              <a:lnSpc>
                <a:spcPct val="100000"/>
              </a:lnSpc>
              <a:spcBef>
                <a:spcPts val="0"/>
              </a:spcBef>
              <a:spcAft>
                <a:spcPts val="0"/>
              </a:spcAft>
              <a:buClr>
                <a:schemeClr val="accent4"/>
              </a:buClr>
              <a:buSzPts val="1200"/>
              <a:buFont typeface="Trebuchet MS"/>
              <a:buChar char="★"/>
            </a:pPr>
            <a:r>
              <a:rPr lang="en-CA" sz="1200" i="0" u="none" strike="noStrike" cap="none">
                <a:solidFill>
                  <a:schemeClr val="accent4"/>
                </a:solidFill>
                <a:latin typeface="Trebuchet MS"/>
                <a:ea typeface="Trebuchet MS"/>
                <a:cs typeface="Trebuchet MS"/>
                <a:sym typeface="Trebuchet MS"/>
              </a:rPr>
              <a:t>Interoperability challenges</a:t>
            </a:r>
            <a:endParaRPr sz="1200" i="0" u="none" strike="noStrike" cap="none">
              <a:solidFill>
                <a:schemeClr val="accent4"/>
              </a:solidFill>
              <a:latin typeface="Trebuchet MS"/>
              <a:ea typeface="Trebuchet MS"/>
              <a:cs typeface="Trebuchet MS"/>
              <a:sym typeface="Trebuchet MS"/>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4"/>
              </a:solidFill>
              <a:latin typeface="Arial"/>
              <a:ea typeface="Arial"/>
              <a:cs typeface="Arial"/>
              <a:sym typeface="Arial"/>
            </a:endParaRPr>
          </a:p>
          <a:p>
            <a:pPr marL="457200" marR="0" lvl="0" indent="-304800" algn="l" rtl="0">
              <a:lnSpc>
                <a:spcPct val="100000"/>
              </a:lnSpc>
              <a:spcBef>
                <a:spcPts val="0"/>
              </a:spcBef>
              <a:spcAft>
                <a:spcPts val="0"/>
              </a:spcAft>
              <a:buClr>
                <a:schemeClr val="accent4"/>
              </a:buClr>
              <a:buSzPts val="1200"/>
              <a:buFont typeface="Trebuchet MS"/>
              <a:buChar char="★"/>
            </a:pPr>
            <a:r>
              <a:rPr lang="en-CA" sz="1200" i="0" u="none" strike="noStrike" cap="none">
                <a:solidFill>
                  <a:schemeClr val="accent4"/>
                </a:solidFill>
                <a:latin typeface="Trebuchet MS"/>
                <a:ea typeface="Trebuchet MS"/>
                <a:cs typeface="Trebuchet MS"/>
                <a:sym typeface="Trebuchet MS"/>
              </a:rPr>
              <a:t>Component versions and configurations are constantly evolving</a:t>
            </a:r>
            <a:endParaRPr sz="1200" i="0" u="none" strike="noStrike" cap="none">
              <a:solidFill>
                <a:schemeClr val="accent4"/>
              </a:solidFill>
              <a:latin typeface="Trebuchet MS"/>
              <a:ea typeface="Trebuchet MS"/>
              <a:cs typeface="Trebuchet MS"/>
              <a:sym typeface="Trebuchet MS"/>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accent4"/>
              </a:solidFill>
              <a:latin typeface="Arial"/>
              <a:ea typeface="Arial"/>
              <a:cs typeface="Arial"/>
              <a:sym typeface="Arial"/>
            </a:endParaRPr>
          </a:p>
        </p:txBody>
      </p:sp>
      <p:pic>
        <p:nvPicPr>
          <p:cNvPr id="395" name="Google Shape;395;g27fe9bf41e4_0_142"/>
          <p:cNvPicPr preferRelativeResize="0"/>
          <p:nvPr/>
        </p:nvPicPr>
        <p:blipFill rotWithShape="1">
          <a:blip r:embed="rId3">
            <a:alphaModFix/>
          </a:blip>
          <a:srcRect/>
          <a:stretch/>
        </p:blipFill>
        <p:spPr>
          <a:xfrm>
            <a:off x="1545498" y="5243625"/>
            <a:ext cx="903924" cy="380375"/>
          </a:xfrm>
          <a:prstGeom prst="rect">
            <a:avLst/>
          </a:prstGeom>
          <a:noFill/>
          <a:ln>
            <a:noFill/>
          </a:ln>
        </p:spPr>
      </p:pic>
      <p:pic>
        <p:nvPicPr>
          <p:cNvPr id="396" name="Google Shape;396;g27fe9bf41e4_0_142"/>
          <p:cNvPicPr preferRelativeResize="0"/>
          <p:nvPr/>
        </p:nvPicPr>
        <p:blipFill rotWithShape="1">
          <a:blip r:embed="rId3">
            <a:alphaModFix/>
          </a:blip>
          <a:srcRect/>
          <a:stretch/>
        </p:blipFill>
        <p:spPr>
          <a:xfrm>
            <a:off x="4311710" y="5243575"/>
            <a:ext cx="903924" cy="380375"/>
          </a:xfrm>
          <a:prstGeom prst="rect">
            <a:avLst/>
          </a:prstGeom>
          <a:noFill/>
          <a:ln>
            <a:noFill/>
          </a:ln>
        </p:spPr>
      </p:pic>
      <p:pic>
        <p:nvPicPr>
          <p:cNvPr id="397" name="Google Shape;397;g27fe9bf41e4_0_142"/>
          <p:cNvPicPr preferRelativeResize="0"/>
          <p:nvPr/>
        </p:nvPicPr>
        <p:blipFill rotWithShape="1">
          <a:blip r:embed="rId3">
            <a:alphaModFix/>
          </a:blip>
          <a:srcRect/>
          <a:stretch/>
        </p:blipFill>
        <p:spPr>
          <a:xfrm>
            <a:off x="6931560" y="5243575"/>
            <a:ext cx="903924" cy="380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280120ff3cb_0_51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Operational Challenges</a:t>
            </a:r>
            <a:endParaRPr b="1"/>
          </a:p>
        </p:txBody>
      </p:sp>
      <p:sp>
        <p:nvSpPr>
          <p:cNvPr id="403" name="Google Shape;403;g280120ff3cb_0_513"/>
          <p:cNvSpPr txBox="1">
            <a:spLocks noGrp="1"/>
          </p:cNvSpPr>
          <p:nvPr>
            <p:ph type="body" idx="1"/>
          </p:nvPr>
        </p:nvSpPr>
        <p:spPr>
          <a:xfrm>
            <a:off x="275250" y="1244900"/>
            <a:ext cx="3542400" cy="855300"/>
          </a:xfrm>
          <a:prstGeom prst="rect">
            <a:avLst/>
          </a:prstGeom>
          <a:noFill/>
          <a:ln>
            <a:noFill/>
          </a:ln>
        </p:spPr>
        <p:txBody>
          <a:bodyPr spcFirstLastPara="1" wrap="square" lIns="91425" tIns="45700" rIns="91425" bIns="45700" anchor="t" anchorCtr="0">
            <a:spAutoFit/>
          </a:bodyPr>
          <a:lstStyle/>
          <a:p>
            <a:pPr marL="457200" lvl="0" indent="-349765" algn="l" rtl="0">
              <a:lnSpc>
                <a:spcPct val="90000"/>
              </a:lnSpc>
              <a:spcBef>
                <a:spcPts val="0"/>
              </a:spcBef>
              <a:spcAft>
                <a:spcPts val="0"/>
              </a:spcAft>
              <a:buSzPts val="1908"/>
              <a:buFont typeface="Montserrat"/>
              <a:buChar char="●"/>
            </a:pPr>
            <a:r>
              <a:rPr lang="en-CA" sz="1908" b="1"/>
              <a:t>Day 2 Operations</a:t>
            </a:r>
            <a:endParaRPr sz="1908" b="1"/>
          </a:p>
          <a:p>
            <a:pPr marL="0" lvl="0" indent="0" algn="l" rtl="0">
              <a:lnSpc>
                <a:spcPct val="90000"/>
              </a:lnSpc>
              <a:spcBef>
                <a:spcPts val="0"/>
              </a:spcBef>
              <a:spcAft>
                <a:spcPts val="0"/>
              </a:spcAft>
              <a:buClr>
                <a:schemeClr val="dk1"/>
              </a:buClr>
              <a:buSzPts val="1100"/>
              <a:buFont typeface="Arial"/>
              <a:buNone/>
            </a:pPr>
            <a:endParaRPr sz="1800" b="1"/>
          </a:p>
          <a:p>
            <a:pPr marL="914400" lvl="1" indent="-342900" algn="l" rtl="0">
              <a:lnSpc>
                <a:spcPct val="90000"/>
              </a:lnSpc>
              <a:spcBef>
                <a:spcPts val="0"/>
              </a:spcBef>
              <a:spcAft>
                <a:spcPts val="0"/>
              </a:spcAft>
              <a:buSzPts val="1800"/>
              <a:buFont typeface="Montserrat"/>
              <a:buChar char="○"/>
            </a:pPr>
            <a:r>
              <a:rPr lang="en-CA" sz="1800"/>
              <a:t>GPU Driver Upgrades</a:t>
            </a:r>
            <a:endParaRPr sz="1800"/>
          </a:p>
        </p:txBody>
      </p:sp>
      <p:sp>
        <p:nvSpPr>
          <p:cNvPr id="404" name="Google Shape;404;g280120ff3cb_0_513"/>
          <p:cNvSpPr/>
          <p:nvPr/>
        </p:nvSpPr>
        <p:spPr>
          <a:xfrm>
            <a:off x="6755675" y="2696563"/>
            <a:ext cx="2398500" cy="721200"/>
          </a:xfrm>
          <a:prstGeom prst="rect">
            <a:avLst/>
          </a:prstGeom>
          <a:solidFill>
            <a:srgbClr val="FFFFFF"/>
          </a:solidFill>
          <a:ln w="28575" cap="flat" cmpd="sng">
            <a:solidFill>
              <a:srgbClr val="6AA84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CA" sz="1800">
                <a:latin typeface="Trebuchet MS"/>
                <a:ea typeface="Trebuchet MS"/>
                <a:cs typeface="Trebuchet MS"/>
                <a:sym typeface="Trebuchet MS"/>
              </a:rPr>
              <a:t>Unload Driver Modules</a:t>
            </a:r>
            <a:endParaRPr sz="1800">
              <a:latin typeface="Trebuchet MS"/>
              <a:ea typeface="Trebuchet MS"/>
              <a:cs typeface="Trebuchet MS"/>
              <a:sym typeface="Trebuchet MS"/>
            </a:endParaRPr>
          </a:p>
          <a:p>
            <a:pPr marL="0" lvl="0" indent="0" algn="l" rtl="0">
              <a:spcBef>
                <a:spcPts val="0"/>
              </a:spcBef>
              <a:spcAft>
                <a:spcPts val="0"/>
              </a:spcAft>
              <a:buNone/>
            </a:pPr>
            <a:endParaRPr>
              <a:latin typeface="Roboto Mono"/>
              <a:ea typeface="Roboto Mono"/>
              <a:cs typeface="Roboto Mono"/>
              <a:sym typeface="Roboto Mono"/>
            </a:endParaRPr>
          </a:p>
        </p:txBody>
      </p:sp>
      <p:sp>
        <p:nvSpPr>
          <p:cNvPr id="405" name="Google Shape;405;g280120ff3cb_0_513"/>
          <p:cNvSpPr/>
          <p:nvPr/>
        </p:nvSpPr>
        <p:spPr>
          <a:xfrm>
            <a:off x="3565550" y="2692225"/>
            <a:ext cx="2398500" cy="721200"/>
          </a:xfrm>
          <a:prstGeom prst="rect">
            <a:avLst/>
          </a:prstGeom>
          <a:solidFill>
            <a:srgbClr val="FFFFFF"/>
          </a:solidFill>
          <a:ln w="28575" cap="flat" cmpd="sng">
            <a:solidFill>
              <a:srgbClr val="6AA84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CA" sz="1800">
                <a:latin typeface="Trebuchet MS"/>
                <a:ea typeface="Trebuchet MS"/>
                <a:cs typeface="Trebuchet MS"/>
                <a:sym typeface="Trebuchet MS"/>
              </a:rPr>
              <a:t>Disable GPU K8s Components</a:t>
            </a:r>
            <a:endParaRPr sz="1800">
              <a:latin typeface="Trebuchet MS"/>
              <a:ea typeface="Trebuchet MS"/>
              <a:cs typeface="Trebuchet MS"/>
              <a:sym typeface="Trebuchet MS"/>
            </a:endParaRPr>
          </a:p>
          <a:p>
            <a:pPr marL="0" lvl="0" indent="0" algn="l" rtl="0">
              <a:spcBef>
                <a:spcPts val="0"/>
              </a:spcBef>
              <a:spcAft>
                <a:spcPts val="0"/>
              </a:spcAft>
              <a:buNone/>
            </a:pPr>
            <a:endParaRPr>
              <a:latin typeface="Roboto Mono"/>
              <a:ea typeface="Roboto Mono"/>
              <a:cs typeface="Roboto Mono"/>
              <a:sym typeface="Roboto Mono"/>
            </a:endParaRPr>
          </a:p>
        </p:txBody>
      </p:sp>
      <p:sp>
        <p:nvSpPr>
          <p:cNvPr id="406" name="Google Shape;406;g280120ff3cb_0_513"/>
          <p:cNvSpPr/>
          <p:nvPr/>
        </p:nvSpPr>
        <p:spPr>
          <a:xfrm>
            <a:off x="9477075" y="2696575"/>
            <a:ext cx="2398500" cy="738900"/>
          </a:xfrm>
          <a:prstGeom prst="rect">
            <a:avLst/>
          </a:prstGeom>
          <a:solidFill>
            <a:srgbClr val="FFFFFF"/>
          </a:solidFill>
          <a:ln w="28575" cap="flat" cmpd="sng">
            <a:solidFill>
              <a:srgbClr val="6AA84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CA" sz="1800">
                <a:latin typeface="Trebuchet MS"/>
                <a:ea typeface="Trebuchet MS"/>
                <a:cs typeface="Trebuchet MS"/>
                <a:sym typeface="Trebuchet MS"/>
              </a:rPr>
              <a:t>Cordon Node</a:t>
            </a:r>
            <a:endParaRPr sz="1800">
              <a:latin typeface="Trebuchet MS"/>
              <a:ea typeface="Trebuchet MS"/>
              <a:cs typeface="Trebuchet MS"/>
              <a:sym typeface="Trebuchet MS"/>
            </a:endParaRPr>
          </a:p>
          <a:p>
            <a:pPr marL="0" lvl="0" indent="0" algn="l" rtl="0">
              <a:spcBef>
                <a:spcPts val="0"/>
              </a:spcBef>
              <a:spcAft>
                <a:spcPts val="0"/>
              </a:spcAft>
              <a:buNone/>
            </a:pPr>
            <a:endParaRPr>
              <a:latin typeface="Roboto Mono"/>
              <a:ea typeface="Roboto Mono"/>
              <a:cs typeface="Roboto Mono"/>
              <a:sym typeface="Roboto Mono"/>
            </a:endParaRPr>
          </a:p>
        </p:txBody>
      </p:sp>
      <p:sp>
        <p:nvSpPr>
          <p:cNvPr id="407" name="Google Shape;407;g280120ff3cb_0_513"/>
          <p:cNvSpPr/>
          <p:nvPr/>
        </p:nvSpPr>
        <p:spPr>
          <a:xfrm>
            <a:off x="9477075" y="3936825"/>
            <a:ext cx="2398500" cy="721200"/>
          </a:xfrm>
          <a:prstGeom prst="rect">
            <a:avLst/>
          </a:prstGeom>
          <a:solidFill>
            <a:srgbClr val="6AA84F"/>
          </a:solidFill>
          <a:ln w="28575" cap="flat" cmpd="sng">
            <a:solidFill>
              <a:srgbClr val="6AA84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CA" sz="1800">
                <a:latin typeface="Trebuchet MS"/>
                <a:ea typeface="Trebuchet MS"/>
                <a:cs typeface="Trebuchet MS"/>
                <a:sym typeface="Trebuchet MS"/>
              </a:rPr>
              <a:t>Install new GPU Driver</a:t>
            </a:r>
            <a:endParaRPr sz="1800">
              <a:latin typeface="Trebuchet MS"/>
              <a:ea typeface="Trebuchet MS"/>
              <a:cs typeface="Trebuchet MS"/>
              <a:sym typeface="Trebuchet MS"/>
            </a:endParaRPr>
          </a:p>
          <a:p>
            <a:pPr marL="0" lvl="0" indent="0" algn="l" rtl="0">
              <a:spcBef>
                <a:spcPts val="0"/>
              </a:spcBef>
              <a:spcAft>
                <a:spcPts val="0"/>
              </a:spcAft>
              <a:buNone/>
            </a:pPr>
            <a:endParaRPr>
              <a:latin typeface="Roboto Mono"/>
              <a:ea typeface="Roboto Mono"/>
              <a:cs typeface="Roboto Mono"/>
              <a:sym typeface="Roboto Mono"/>
            </a:endParaRPr>
          </a:p>
        </p:txBody>
      </p:sp>
      <p:sp>
        <p:nvSpPr>
          <p:cNvPr id="408" name="Google Shape;408;g280120ff3cb_0_513"/>
          <p:cNvSpPr txBox="1"/>
          <p:nvPr/>
        </p:nvSpPr>
        <p:spPr>
          <a:xfrm>
            <a:off x="9477075" y="5277675"/>
            <a:ext cx="2398500" cy="7389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CA" sz="1800">
                <a:solidFill>
                  <a:schemeClr val="dk1"/>
                </a:solidFill>
                <a:latin typeface="Trebuchet MS"/>
                <a:ea typeface="Trebuchet MS"/>
                <a:cs typeface="Trebuchet MS"/>
                <a:sym typeface="Trebuchet MS"/>
              </a:rPr>
              <a:t>Re-enable GPU K8s Components</a:t>
            </a:r>
            <a:endParaRPr>
              <a:solidFill>
                <a:schemeClr val="dk1"/>
              </a:solidFill>
              <a:latin typeface="Roboto Mono"/>
              <a:ea typeface="Roboto Mono"/>
              <a:cs typeface="Roboto Mono"/>
              <a:sym typeface="Roboto Mono"/>
            </a:endParaRPr>
          </a:p>
        </p:txBody>
      </p:sp>
      <p:cxnSp>
        <p:nvCxnSpPr>
          <p:cNvPr id="409" name="Google Shape;409;g280120ff3cb_0_513"/>
          <p:cNvCxnSpPr>
            <a:stCxn id="405" idx="3"/>
            <a:endCxn id="404" idx="1"/>
          </p:cNvCxnSpPr>
          <p:nvPr/>
        </p:nvCxnSpPr>
        <p:spPr>
          <a:xfrm>
            <a:off x="5964050" y="3052825"/>
            <a:ext cx="791700" cy="4200"/>
          </a:xfrm>
          <a:prstGeom prst="straightConnector1">
            <a:avLst/>
          </a:prstGeom>
          <a:noFill/>
          <a:ln w="9525" cap="flat" cmpd="sng">
            <a:solidFill>
              <a:schemeClr val="dk2"/>
            </a:solidFill>
            <a:prstDash val="solid"/>
            <a:round/>
            <a:headEnd type="none" w="med" len="med"/>
            <a:tailEnd type="triangle" w="med" len="med"/>
          </a:ln>
        </p:spPr>
      </p:cxnSp>
      <p:cxnSp>
        <p:nvCxnSpPr>
          <p:cNvPr id="410" name="Google Shape;410;g280120ff3cb_0_513"/>
          <p:cNvCxnSpPr>
            <a:stCxn id="404" idx="3"/>
            <a:endCxn id="406" idx="1"/>
          </p:cNvCxnSpPr>
          <p:nvPr/>
        </p:nvCxnSpPr>
        <p:spPr>
          <a:xfrm>
            <a:off x="9154175" y="3057163"/>
            <a:ext cx="322800" cy="9000"/>
          </a:xfrm>
          <a:prstGeom prst="straightConnector1">
            <a:avLst/>
          </a:prstGeom>
          <a:noFill/>
          <a:ln w="9525" cap="flat" cmpd="sng">
            <a:solidFill>
              <a:schemeClr val="dk2"/>
            </a:solidFill>
            <a:prstDash val="solid"/>
            <a:round/>
            <a:headEnd type="none" w="med" len="med"/>
            <a:tailEnd type="triangle" w="med" len="med"/>
          </a:ln>
        </p:spPr>
      </p:cxnSp>
      <p:cxnSp>
        <p:nvCxnSpPr>
          <p:cNvPr id="411" name="Google Shape;411;g280120ff3cb_0_513"/>
          <p:cNvCxnSpPr>
            <a:stCxn id="406" idx="2"/>
            <a:endCxn id="407" idx="0"/>
          </p:cNvCxnSpPr>
          <p:nvPr/>
        </p:nvCxnSpPr>
        <p:spPr>
          <a:xfrm>
            <a:off x="10676325" y="3435475"/>
            <a:ext cx="0" cy="501300"/>
          </a:xfrm>
          <a:prstGeom prst="straightConnector1">
            <a:avLst/>
          </a:prstGeom>
          <a:noFill/>
          <a:ln w="9525" cap="flat" cmpd="sng">
            <a:solidFill>
              <a:schemeClr val="dk2"/>
            </a:solidFill>
            <a:prstDash val="solid"/>
            <a:round/>
            <a:headEnd type="none" w="med" len="med"/>
            <a:tailEnd type="triangle" w="med" len="med"/>
          </a:ln>
        </p:spPr>
      </p:cxnSp>
      <p:sp>
        <p:nvSpPr>
          <p:cNvPr id="412" name="Google Shape;412;g280120ff3cb_0_513"/>
          <p:cNvSpPr/>
          <p:nvPr/>
        </p:nvSpPr>
        <p:spPr>
          <a:xfrm>
            <a:off x="497550" y="2692225"/>
            <a:ext cx="2398500" cy="721200"/>
          </a:xfrm>
          <a:prstGeom prst="rect">
            <a:avLst/>
          </a:prstGeom>
          <a:solidFill>
            <a:srgbClr val="FFFFFF"/>
          </a:solidFill>
          <a:ln w="28575" cap="flat" cmpd="sng">
            <a:solidFill>
              <a:srgbClr val="6AA84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CA" sz="1800">
                <a:latin typeface="Trebuchet MS"/>
                <a:ea typeface="Trebuchet MS"/>
                <a:cs typeface="Trebuchet MS"/>
                <a:sym typeface="Trebuchet MS"/>
              </a:rPr>
              <a:t>Ensure No Running GPU Workloads</a:t>
            </a:r>
            <a:endParaRPr sz="1800">
              <a:latin typeface="Trebuchet MS"/>
              <a:ea typeface="Trebuchet MS"/>
              <a:cs typeface="Trebuchet MS"/>
              <a:sym typeface="Trebuchet MS"/>
            </a:endParaRPr>
          </a:p>
          <a:p>
            <a:pPr marL="0" lvl="0" indent="0" algn="l" rtl="0">
              <a:spcBef>
                <a:spcPts val="0"/>
              </a:spcBef>
              <a:spcAft>
                <a:spcPts val="0"/>
              </a:spcAft>
              <a:buNone/>
            </a:pPr>
            <a:endParaRPr>
              <a:latin typeface="Roboto Mono"/>
              <a:ea typeface="Roboto Mono"/>
              <a:cs typeface="Roboto Mono"/>
              <a:sym typeface="Roboto Mono"/>
            </a:endParaRPr>
          </a:p>
        </p:txBody>
      </p:sp>
      <p:cxnSp>
        <p:nvCxnSpPr>
          <p:cNvPr id="413" name="Google Shape;413;g280120ff3cb_0_513"/>
          <p:cNvCxnSpPr>
            <a:stCxn id="412" idx="3"/>
            <a:endCxn id="405" idx="1"/>
          </p:cNvCxnSpPr>
          <p:nvPr/>
        </p:nvCxnSpPr>
        <p:spPr>
          <a:xfrm>
            <a:off x="2896050" y="3052825"/>
            <a:ext cx="669600" cy="0"/>
          </a:xfrm>
          <a:prstGeom prst="straightConnector1">
            <a:avLst/>
          </a:prstGeom>
          <a:noFill/>
          <a:ln w="9525" cap="flat" cmpd="sng">
            <a:solidFill>
              <a:schemeClr val="dk2"/>
            </a:solidFill>
            <a:prstDash val="solid"/>
            <a:round/>
            <a:headEnd type="none" w="med" len="med"/>
            <a:tailEnd type="triangle" w="med" len="med"/>
          </a:ln>
        </p:spPr>
      </p:cxnSp>
      <p:cxnSp>
        <p:nvCxnSpPr>
          <p:cNvPr id="414" name="Google Shape;414;g280120ff3cb_0_513"/>
          <p:cNvCxnSpPr>
            <a:stCxn id="407" idx="2"/>
            <a:endCxn id="408" idx="0"/>
          </p:cNvCxnSpPr>
          <p:nvPr/>
        </p:nvCxnSpPr>
        <p:spPr>
          <a:xfrm>
            <a:off x="10676325" y="4658025"/>
            <a:ext cx="0" cy="619800"/>
          </a:xfrm>
          <a:prstGeom prst="straightConnector1">
            <a:avLst/>
          </a:prstGeom>
          <a:noFill/>
          <a:ln w="9525" cap="flat" cmpd="sng">
            <a:solidFill>
              <a:schemeClr val="dk2"/>
            </a:solidFill>
            <a:prstDash val="solid"/>
            <a:round/>
            <a:headEnd type="none" w="med" len="med"/>
            <a:tailEnd type="triangle" w="med" len="med"/>
          </a:ln>
        </p:spPr>
      </p:cxnSp>
      <p:sp>
        <p:nvSpPr>
          <p:cNvPr id="415" name="Google Shape;415;g280120ff3cb_0_513"/>
          <p:cNvSpPr txBox="1"/>
          <p:nvPr/>
        </p:nvSpPr>
        <p:spPr>
          <a:xfrm>
            <a:off x="6755675" y="5277675"/>
            <a:ext cx="2398500" cy="7389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endParaRPr sz="1800">
              <a:solidFill>
                <a:schemeClr val="dk1"/>
              </a:solidFill>
              <a:latin typeface="Trebuchet MS"/>
              <a:ea typeface="Trebuchet MS"/>
              <a:cs typeface="Trebuchet MS"/>
              <a:sym typeface="Trebuchet MS"/>
            </a:endParaRPr>
          </a:p>
          <a:p>
            <a:pPr marL="0" lvl="0" indent="0" algn="ctr" rtl="0">
              <a:spcBef>
                <a:spcPts val="0"/>
              </a:spcBef>
              <a:spcAft>
                <a:spcPts val="0"/>
              </a:spcAft>
              <a:buNone/>
            </a:pPr>
            <a:r>
              <a:rPr lang="en-CA" sz="1800">
                <a:solidFill>
                  <a:schemeClr val="dk1"/>
                </a:solidFill>
                <a:latin typeface="Trebuchet MS"/>
                <a:ea typeface="Trebuchet MS"/>
                <a:cs typeface="Trebuchet MS"/>
                <a:sym typeface="Trebuchet MS"/>
              </a:rPr>
              <a:t>Uncordon Node</a:t>
            </a:r>
            <a:endParaRPr sz="1800">
              <a:solidFill>
                <a:schemeClr val="dk1"/>
              </a:solidFill>
              <a:latin typeface="Trebuchet MS"/>
              <a:ea typeface="Trebuchet MS"/>
              <a:cs typeface="Trebuchet MS"/>
              <a:sym typeface="Trebuchet MS"/>
            </a:endParaRPr>
          </a:p>
        </p:txBody>
      </p:sp>
      <p:cxnSp>
        <p:nvCxnSpPr>
          <p:cNvPr id="416" name="Google Shape;416;g280120ff3cb_0_513"/>
          <p:cNvCxnSpPr>
            <a:stCxn id="408" idx="1"/>
            <a:endCxn id="415" idx="3"/>
          </p:cNvCxnSpPr>
          <p:nvPr/>
        </p:nvCxnSpPr>
        <p:spPr>
          <a:xfrm rot="10800000">
            <a:off x="9154275" y="5647125"/>
            <a:ext cx="322800" cy="0"/>
          </a:xfrm>
          <a:prstGeom prst="straightConnector1">
            <a:avLst/>
          </a:prstGeom>
          <a:noFill/>
          <a:ln w="9525" cap="flat" cmpd="sng">
            <a:solidFill>
              <a:schemeClr val="dk2"/>
            </a:solidFill>
            <a:prstDash val="solid"/>
            <a:round/>
            <a:headEnd type="none" w="med" len="med"/>
            <a:tailEnd type="triangle" w="med" len="med"/>
          </a:ln>
        </p:spPr>
      </p:cxnSp>
      <p:sp>
        <p:nvSpPr>
          <p:cNvPr id="417" name="Google Shape;417;g280120ff3cb_0_513"/>
          <p:cNvSpPr/>
          <p:nvPr/>
        </p:nvSpPr>
        <p:spPr>
          <a:xfrm>
            <a:off x="3817650" y="5286525"/>
            <a:ext cx="2398500" cy="721200"/>
          </a:xfrm>
          <a:prstGeom prst="rect">
            <a:avLst/>
          </a:prstGeom>
          <a:solidFill>
            <a:srgbClr val="6AA84F"/>
          </a:solidFill>
          <a:ln w="28575" cap="flat" cmpd="sng">
            <a:solidFill>
              <a:srgbClr val="6AA84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CA" sz="1800">
                <a:latin typeface="Trebuchet MS"/>
                <a:ea typeface="Trebuchet MS"/>
                <a:cs typeface="Trebuchet MS"/>
                <a:sym typeface="Trebuchet MS"/>
              </a:rPr>
              <a:t>GPU Node </a:t>
            </a:r>
            <a:endParaRPr sz="1800">
              <a:latin typeface="Trebuchet MS"/>
              <a:ea typeface="Trebuchet MS"/>
              <a:cs typeface="Trebuchet MS"/>
              <a:sym typeface="Trebuchet MS"/>
            </a:endParaRPr>
          </a:p>
          <a:p>
            <a:pPr marL="0" lvl="0" indent="0" algn="ctr" rtl="0">
              <a:spcBef>
                <a:spcPts val="0"/>
              </a:spcBef>
              <a:spcAft>
                <a:spcPts val="0"/>
              </a:spcAft>
              <a:buNone/>
            </a:pPr>
            <a:r>
              <a:rPr lang="en-CA" sz="1800">
                <a:latin typeface="Trebuchet MS"/>
                <a:ea typeface="Trebuchet MS"/>
                <a:cs typeface="Trebuchet MS"/>
                <a:sym typeface="Trebuchet MS"/>
              </a:rPr>
              <a:t>Ready </a:t>
            </a:r>
            <a:endParaRPr sz="1800">
              <a:latin typeface="Trebuchet MS"/>
              <a:ea typeface="Trebuchet MS"/>
              <a:cs typeface="Trebuchet MS"/>
              <a:sym typeface="Trebuchet MS"/>
            </a:endParaRPr>
          </a:p>
          <a:p>
            <a:pPr marL="0" lvl="0" indent="0" algn="l" rtl="0">
              <a:spcBef>
                <a:spcPts val="0"/>
              </a:spcBef>
              <a:spcAft>
                <a:spcPts val="0"/>
              </a:spcAft>
              <a:buNone/>
            </a:pPr>
            <a:endParaRPr>
              <a:latin typeface="Roboto Mono"/>
              <a:ea typeface="Roboto Mono"/>
              <a:cs typeface="Roboto Mono"/>
              <a:sym typeface="Roboto Mono"/>
            </a:endParaRPr>
          </a:p>
        </p:txBody>
      </p:sp>
      <p:cxnSp>
        <p:nvCxnSpPr>
          <p:cNvPr id="418" name="Google Shape;418;g280120ff3cb_0_513"/>
          <p:cNvCxnSpPr>
            <a:stCxn id="415" idx="1"/>
          </p:cNvCxnSpPr>
          <p:nvPr/>
        </p:nvCxnSpPr>
        <p:spPr>
          <a:xfrm rot="10800000">
            <a:off x="6198575" y="5647125"/>
            <a:ext cx="5571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2f3eb4f7df4_0_238"/>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Operational Challenges</a:t>
            </a:r>
            <a:endParaRPr b="1"/>
          </a:p>
        </p:txBody>
      </p:sp>
      <p:sp>
        <p:nvSpPr>
          <p:cNvPr id="424" name="Google Shape;424;g2f3eb4f7df4_0_238"/>
          <p:cNvSpPr txBox="1">
            <a:spLocks noGrp="1"/>
          </p:cNvSpPr>
          <p:nvPr>
            <p:ph type="body" idx="1"/>
          </p:nvPr>
        </p:nvSpPr>
        <p:spPr>
          <a:xfrm>
            <a:off x="618150" y="1244900"/>
            <a:ext cx="11046900" cy="1149600"/>
          </a:xfrm>
          <a:prstGeom prst="rect">
            <a:avLst/>
          </a:prstGeom>
          <a:noFill/>
          <a:ln>
            <a:noFill/>
          </a:ln>
        </p:spPr>
        <p:txBody>
          <a:bodyPr spcFirstLastPara="1" wrap="square" lIns="91425" tIns="45700" rIns="91425" bIns="45700" anchor="t" anchorCtr="0">
            <a:spAutoFit/>
          </a:bodyPr>
          <a:lstStyle/>
          <a:p>
            <a:pPr marL="457200" lvl="0" indent="-349765" algn="l" rtl="0">
              <a:lnSpc>
                <a:spcPct val="90000"/>
              </a:lnSpc>
              <a:spcBef>
                <a:spcPts val="0"/>
              </a:spcBef>
              <a:spcAft>
                <a:spcPts val="0"/>
              </a:spcAft>
              <a:buSzPts val="1908"/>
              <a:buFont typeface="Montserrat"/>
              <a:buChar char="●"/>
            </a:pPr>
            <a:r>
              <a:rPr lang="en-CA" sz="1908" b="1"/>
              <a:t>Node-level configuration</a:t>
            </a:r>
            <a:endParaRPr sz="1908" b="1"/>
          </a:p>
          <a:p>
            <a:pPr marL="914400" lvl="1" indent="-349758" algn="l" rtl="0">
              <a:lnSpc>
                <a:spcPct val="90000"/>
              </a:lnSpc>
              <a:spcBef>
                <a:spcPts val="0"/>
              </a:spcBef>
              <a:spcAft>
                <a:spcPts val="0"/>
              </a:spcAft>
              <a:buSzPts val="1908"/>
              <a:buChar char="○"/>
            </a:pPr>
            <a:r>
              <a:rPr lang="en-CA" sz="1908"/>
              <a:t>MIG and Time sharing configurations are usually applied on a per-node basis</a:t>
            </a:r>
            <a:endParaRPr sz="1908"/>
          </a:p>
          <a:p>
            <a:pPr marL="914400" lvl="1" indent="-349758" algn="l" rtl="0">
              <a:lnSpc>
                <a:spcPct val="90000"/>
              </a:lnSpc>
              <a:spcBef>
                <a:spcPts val="0"/>
              </a:spcBef>
              <a:spcAft>
                <a:spcPts val="0"/>
              </a:spcAft>
              <a:buSzPts val="1908"/>
              <a:buChar char="○"/>
            </a:pPr>
            <a:r>
              <a:rPr lang="en-CA" sz="1908"/>
              <a:t>It is common to enable timesharing on some nodes</a:t>
            </a:r>
            <a:endParaRPr sz="1908"/>
          </a:p>
          <a:p>
            <a:pPr marL="914400" lvl="1" indent="-349758" algn="l" rtl="0">
              <a:lnSpc>
                <a:spcPct val="90000"/>
              </a:lnSpc>
              <a:spcBef>
                <a:spcPts val="0"/>
              </a:spcBef>
              <a:spcAft>
                <a:spcPts val="0"/>
              </a:spcAft>
              <a:buSzPts val="1908"/>
              <a:buChar char="○"/>
            </a:pPr>
            <a:r>
              <a:rPr lang="en-CA" sz="1908"/>
              <a:t>The timesharing configs need to persist during driver upgrades or node reboots</a:t>
            </a:r>
            <a:endParaRPr sz="1908"/>
          </a:p>
        </p:txBody>
      </p:sp>
      <p:pic>
        <p:nvPicPr>
          <p:cNvPr id="425" name="Google Shape;425;g2f3eb4f7df4_0_238"/>
          <p:cNvPicPr preferRelativeResize="0"/>
          <p:nvPr/>
        </p:nvPicPr>
        <p:blipFill rotWithShape="1">
          <a:blip r:embed="rId3">
            <a:alphaModFix/>
          </a:blip>
          <a:srcRect/>
          <a:stretch/>
        </p:blipFill>
        <p:spPr>
          <a:xfrm>
            <a:off x="389550" y="2942975"/>
            <a:ext cx="3005674" cy="2054675"/>
          </a:xfrm>
          <a:prstGeom prst="rect">
            <a:avLst/>
          </a:prstGeom>
          <a:noFill/>
          <a:ln>
            <a:noFill/>
          </a:ln>
        </p:spPr>
      </p:pic>
      <p:pic>
        <p:nvPicPr>
          <p:cNvPr id="426" name="Google Shape;426;g2f3eb4f7df4_0_238"/>
          <p:cNvPicPr preferRelativeResize="0"/>
          <p:nvPr/>
        </p:nvPicPr>
        <p:blipFill>
          <a:blip r:embed="rId4">
            <a:alphaModFix/>
          </a:blip>
          <a:stretch>
            <a:fillRect/>
          </a:stretch>
        </p:blipFill>
        <p:spPr>
          <a:xfrm>
            <a:off x="3817725" y="3026888"/>
            <a:ext cx="3190050" cy="1886850"/>
          </a:xfrm>
          <a:prstGeom prst="rect">
            <a:avLst/>
          </a:prstGeom>
          <a:noFill/>
          <a:ln>
            <a:noFill/>
          </a:ln>
        </p:spPr>
      </p:pic>
      <p:sp>
        <p:nvSpPr>
          <p:cNvPr id="427" name="Google Shape;427;g2f3eb4f7df4_0_238"/>
          <p:cNvSpPr txBox="1"/>
          <p:nvPr/>
        </p:nvSpPr>
        <p:spPr>
          <a:xfrm>
            <a:off x="618150" y="2488925"/>
            <a:ext cx="3461100" cy="415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CA" sz="1500" b="1">
                <a:solidFill>
                  <a:srgbClr val="76B900"/>
                </a:solidFill>
                <a:latin typeface="Montserrat"/>
                <a:ea typeface="Montserrat"/>
                <a:cs typeface="Montserrat"/>
                <a:sym typeface="Montserrat"/>
              </a:rPr>
              <a:t>Multi-Instance GPUs (MIG)</a:t>
            </a:r>
            <a:r>
              <a:rPr lang="en-CA" sz="1500" b="1">
                <a:solidFill>
                  <a:schemeClr val="dk1"/>
                </a:solidFill>
                <a:latin typeface="Montserrat"/>
                <a:ea typeface="Montserrat"/>
                <a:cs typeface="Montserrat"/>
                <a:sym typeface="Montserrat"/>
              </a:rPr>
              <a:t>*</a:t>
            </a:r>
            <a:endParaRPr sz="1500" b="1">
              <a:solidFill>
                <a:schemeClr val="dk1"/>
              </a:solidFill>
              <a:latin typeface="Montserrat"/>
              <a:ea typeface="Montserrat"/>
              <a:cs typeface="Montserrat"/>
              <a:sym typeface="Montserrat"/>
            </a:endParaRPr>
          </a:p>
        </p:txBody>
      </p:sp>
      <p:sp>
        <p:nvSpPr>
          <p:cNvPr id="428" name="Google Shape;428;g2f3eb4f7df4_0_238"/>
          <p:cNvSpPr txBox="1"/>
          <p:nvPr/>
        </p:nvSpPr>
        <p:spPr>
          <a:xfrm>
            <a:off x="4326900" y="2488925"/>
            <a:ext cx="2171700" cy="415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CA" sz="1500" b="1">
                <a:solidFill>
                  <a:srgbClr val="76B900"/>
                </a:solidFill>
                <a:latin typeface="Montserrat"/>
                <a:ea typeface="Montserrat"/>
                <a:cs typeface="Montserrat"/>
                <a:sym typeface="Montserrat"/>
              </a:rPr>
              <a:t>vGPU</a:t>
            </a:r>
            <a:endParaRPr sz="1500" b="1">
              <a:solidFill>
                <a:srgbClr val="76B900"/>
              </a:solidFill>
              <a:latin typeface="Montserrat"/>
              <a:ea typeface="Montserrat"/>
              <a:cs typeface="Montserrat"/>
              <a:sym typeface="Montserrat"/>
            </a:endParaRPr>
          </a:p>
        </p:txBody>
      </p:sp>
      <p:sp>
        <p:nvSpPr>
          <p:cNvPr id="429" name="Google Shape;429;g2f3eb4f7df4_0_238"/>
          <p:cNvSpPr txBox="1"/>
          <p:nvPr/>
        </p:nvSpPr>
        <p:spPr>
          <a:xfrm>
            <a:off x="161925" y="5341775"/>
            <a:ext cx="3655800" cy="554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CA" sz="1200">
                <a:solidFill>
                  <a:schemeClr val="dk1"/>
                </a:solidFill>
              </a:rPr>
              <a:t>* Only supported on MIG-capable GPUs like</a:t>
            </a:r>
            <a:endParaRPr sz="1200">
              <a:solidFill>
                <a:schemeClr val="dk1"/>
              </a:solidFill>
            </a:endParaRPr>
          </a:p>
          <a:p>
            <a:pPr marL="457200" lvl="0" indent="0" algn="l" rtl="0">
              <a:spcBef>
                <a:spcPts val="0"/>
              </a:spcBef>
              <a:spcAft>
                <a:spcPts val="0"/>
              </a:spcAft>
              <a:buNone/>
            </a:pPr>
            <a:r>
              <a:rPr lang="en-CA" sz="1200">
                <a:solidFill>
                  <a:schemeClr val="dk1"/>
                </a:solidFill>
              </a:rPr>
              <a:t> A30, A100, H100, H200 </a:t>
            </a:r>
            <a:endParaRPr sz="800">
              <a:solidFill>
                <a:schemeClr val="dk1"/>
              </a:solidFill>
            </a:endParaRPr>
          </a:p>
        </p:txBody>
      </p:sp>
      <p:pic>
        <p:nvPicPr>
          <p:cNvPr id="430" name="Google Shape;430;g2f3eb4f7df4_0_238"/>
          <p:cNvPicPr preferRelativeResize="0"/>
          <p:nvPr/>
        </p:nvPicPr>
        <p:blipFill rotWithShape="1">
          <a:blip r:embed="rId5">
            <a:alphaModFix/>
          </a:blip>
          <a:srcRect/>
          <a:stretch/>
        </p:blipFill>
        <p:spPr>
          <a:xfrm>
            <a:off x="7369075" y="3312050"/>
            <a:ext cx="1774925" cy="1316525"/>
          </a:xfrm>
          <a:prstGeom prst="rect">
            <a:avLst/>
          </a:prstGeom>
          <a:noFill/>
          <a:ln>
            <a:noFill/>
          </a:ln>
        </p:spPr>
      </p:pic>
      <p:pic>
        <p:nvPicPr>
          <p:cNvPr id="431" name="Google Shape;431;g2f3eb4f7df4_0_238"/>
          <p:cNvPicPr preferRelativeResize="0"/>
          <p:nvPr/>
        </p:nvPicPr>
        <p:blipFill rotWithShape="1">
          <a:blip r:embed="rId6">
            <a:alphaModFix/>
          </a:blip>
          <a:srcRect l="47904" r="13994"/>
          <a:stretch/>
        </p:blipFill>
        <p:spPr>
          <a:xfrm>
            <a:off x="9798675" y="3026875"/>
            <a:ext cx="1774924" cy="2310200"/>
          </a:xfrm>
          <a:prstGeom prst="rect">
            <a:avLst/>
          </a:prstGeom>
          <a:noFill/>
          <a:ln>
            <a:noFill/>
          </a:ln>
        </p:spPr>
      </p:pic>
      <p:sp>
        <p:nvSpPr>
          <p:cNvPr id="432" name="Google Shape;432;g2f3eb4f7df4_0_238"/>
          <p:cNvSpPr txBox="1"/>
          <p:nvPr/>
        </p:nvSpPr>
        <p:spPr>
          <a:xfrm>
            <a:off x="6746238" y="2488925"/>
            <a:ext cx="2583300" cy="415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CA" sz="1500" b="1">
                <a:solidFill>
                  <a:srgbClr val="76B900"/>
                </a:solidFill>
                <a:latin typeface="Montserrat"/>
                <a:ea typeface="Montserrat"/>
                <a:cs typeface="Montserrat"/>
                <a:sym typeface="Montserrat"/>
              </a:rPr>
              <a:t>Time Slicing</a:t>
            </a:r>
            <a:endParaRPr sz="1500" b="1">
              <a:solidFill>
                <a:srgbClr val="76B900"/>
              </a:solidFill>
              <a:latin typeface="Montserrat"/>
              <a:ea typeface="Montserrat"/>
              <a:cs typeface="Montserrat"/>
              <a:sym typeface="Montserrat"/>
            </a:endParaRPr>
          </a:p>
        </p:txBody>
      </p:sp>
      <p:sp>
        <p:nvSpPr>
          <p:cNvPr id="433" name="Google Shape;433;g2f3eb4f7df4_0_238"/>
          <p:cNvSpPr txBox="1"/>
          <p:nvPr/>
        </p:nvSpPr>
        <p:spPr>
          <a:xfrm>
            <a:off x="9144000" y="2488925"/>
            <a:ext cx="3000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500" b="1">
                <a:solidFill>
                  <a:srgbClr val="76B900"/>
                </a:solidFill>
                <a:latin typeface="Montserrat"/>
                <a:ea typeface="Montserrat"/>
                <a:cs typeface="Montserrat"/>
                <a:sym typeface="Montserrat"/>
              </a:rPr>
              <a:t>Multi-Process Service (MPS)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280120ff3cb_0_560"/>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Operational Challenges</a:t>
            </a:r>
            <a:endParaRPr b="1"/>
          </a:p>
        </p:txBody>
      </p:sp>
      <p:sp>
        <p:nvSpPr>
          <p:cNvPr id="439" name="Google Shape;439;g280120ff3cb_0_560"/>
          <p:cNvSpPr txBox="1">
            <a:spLocks noGrp="1"/>
          </p:cNvSpPr>
          <p:nvPr>
            <p:ph type="body" idx="1"/>
          </p:nvPr>
        </p:nvSpPr>
        <p:spPr>
          <a:xfrm>
            <a:off x="618150" y="1244900"/>
            <a:ext cx="11046900" cy="855300"/>
          </a:xfrm>
          <a:prstGeom prst="rect">
            <a:avLst/>
          </a:prstGeom>
          <a:noFill/>
          <a:ln>
            <a:noFill/>
          </a:ln>
        </p:spPr>
        <p:txBody>
          <a:bodyPr spcFirstLastPara="1" wrap="square" lIns="91425" tIns="45700" rIns="91425" bIns="45700" anchor="t" anchorCtr="0">
            <a:spAutoFit/>
          </a:bodyPr>
          <a:lstStyle/>
          <a:p>
            <a:pPr marL="457200" lvl="0" indent="-349758" algn="l" rtl="0">
              <a:spcBef>
                <a:spcPts val="0"/>
              </a:spcBef>
              <a:spcAft>
                <a:spcPts val="0"/>
              </a:spcAft>
              <a:buSzPts val="1908"/>
              <a:buFont typeface="Montserrat"/>
              <a:buChar char="●"/>
            </a:pPr>
            <a:r>
              <a:rPr lang="en-CA" sz="1800" b="1">
                <a:latin typeface="Montserrat"/>
                <a:ea typeface="Montserrat"/>
                <a:cs typeface="Montserrat"/>
                <a:sym typeface="Montserrat"/>
              </a:rPr>
              <a:t>GPU Monitoring &amp; Observability</a:t>
            </a:r>
            <a:endParaRPr sz="1800" b="1">
              <a:latin typeface="Montserrat"/>
              <a:ea typeface="Montserrat"/>
              <a:cs typeface="Montserrat"/>
              <a:sym typeface="Montserrat"/>
            </a:endParaRPr>
          </a:p>
          <a:p>
            <a:pPr marL="914400" lvl="0" indent="0" algn="l" rtl="0">
              <a:lnSpc>
                <a:spcPct val="90000"/>
              </a:lnSpc>
              <a:spcBef>
                <a:spcPts val="0"/>
              </a:spcBef>
              <a:spcAft>
                <a:spcPts val="0"/>
              </a:spcAft>
              <a:buSzPts val="1800"/>
              <a:buNone/>
            </a:pPr>
            <a:endParaRPr sz="1800"/>
          </a:p>
          <a:p>
            <a:pPr marL="1371600" lvl="0" indent="0" algn="l" rtl="0">
              <a:lnSpc>
                <a:spcPct val="90000"/>
              </a:lnSpc>
              <a:spcBef>
                <a:spcPts val="0"/>
              </a:spcBef>
              <a:spcAft>
                <a:spcPts val="0"/>
              </a:spcAft>
              <a:buSzPts val="1800"/>
              <a:buNone/>
            </a:pPr>
            <a:endParaRPr sz="1800">
              <a:latin typeface="Montserrat"/>
              <a:ea typeface="Montserrat"/>
              <a:cs typeface="Montserrat"/>
              <a:sym typeface="Montserrat"/>
            </a:endParaRPr>
          </a:p>
        </p:txBody>
      </p:sp>
      <p:sp>
        <p:nvSpPr>
          <p:cNvPr id="440" name="Google Shape;440;g280120ff3cb_0_560"/>
          <p:cNvSpPr/>
          <p:nvPr/>
        </p:nvSpPr>
        <p:spPr>
          <a:xfrm>
            <a:off x="161925" y="1812775"/>
            <a:ext cx="4588200" cy="1956000"/>
          </a:xfrm>
          <a:prstGeom prst="rect">
            <a:avLst/>
          </a:prstGeom>
          <a:solidFill>
            <a:srgbClr val="EFEFEF"/>
          </a:solidFill>
          <a:ln w="9525" cap="flat" cmpd="sng">
            <a:solidFill>
              <a:srgbClr val="4B3B71"/>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00000"/>
              </a:lnSpc>
              <a:spcBef>
                <a:spcPts val="0"/>
              </a:spcBef>
              <a:spcAft>
                <a:spcPts val="0"/>
              </a:spcAft>
              <a:buClr>
                <a:srgbClr val="000000"/>
              </a:buClr>
              <a:buSzPts val="1400"/>
              <a:buFont typeface="Montserrat"/>
              <a:buChar char="❏"/>
            </a:pPr>
            <a:r>
              <a:rPr lang="en-CA" sz="1400" i="0" u="none" strike="noStrike" cap="none">
                <a:solidFill>
                  <a:srgbClr val="000000"/>
                </a:solidFill>
                <a:latin typeface="Montserrat"/>
                <a:ea typeface="Montserrat"/>
                <a:cs typeface="Montserrat"/>
                <a:sym typeface="Montserrat"/>
              </a:rPr>
              <a:t>Collect health, diagnostics and usage data</a:t>
            </a:r>
            <a:endParaRPr sz="1400" i="0" u="none" strike="noStrike" cap="none">
              <a:solidFill>
                <a:srgbClr val="000000"/>
              </a:solidFill>
              <a:latin typeface="Montserrat"/>
              <a:ea typeface="Montserrat"/>
              <a:cs typeface="Montserrat"/>
              <a:sym typeface="Montserrat"/>
            </a:endParaRPr>
          </a:p>
          <a:p>
            <a:pPr marL="45720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Char char="❏"/>
            </a:pPr>
            <a:r>
              <a:rPr lang="en-CA" sz="1400" i="0" u="none" strike="noStrike" cap="none">
                <a:solidFill>
                  <a:srgbClr val="000000"/>
                </a:solidFill>
                <a:latin typeface="Montserrat"/>
                <a:ea typeface="Montserrat"/>
                <a:cs typeface="Montserrat"/>
                <a:sym typeface="Montserrat"/>
              </a:rPr>
              <a:t>Integrate GPU monitoring into cloud native systems </a:t>
            </a:r>
            <a:r>
              <a:rPr lang="en-CA">
                <a:latin typeface="Montserrat"/>
                <a:ea typeface="Montserrat"/>
                <a:cs typeface="Montserrat"/>
                <a:sym typeface="Montserrat"/>
              </a:rPr>
              <a:t>like</a:t>
            </a:r>
            <a:r>
              <a:rPr lang="en-CA" sz="1400" i="0" u="none" strike="noStrike" cap="none">
                <a:solidFill>
                  <a:srgbClr val="000000"/>
                </a:solidFill>
                <a:latin typeface="Montserrat"/>
                <a:ea typeface="Montserrat"/>
                <a:cs typeface="Montserrat"/>
                <a:sym typeface="Montserrat"/>
              </a:rPr>
              <a:t> Prometheus</a:t>
            </a:r>
            <a:endParaRPr sz="1400" i="0" u="none" strike="noStrike" cap="none">
              <a:solidFill>
                <a:srgbClr val="000000"/>
              </a:solidFill>
              <a:latin typeface="Montserrat"/>
              <a:ea typeface="Montserrat"/>
              <a:cs typeface="Montserrat"/>
              <a:sym typeface="Montserrat"/>
            </a:endParaRPr>
          </a:p>
          <a:p>
            <a:pPr marL="45720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Char char="❏"/>
            </a:pPr>
            <a:r>
              <a:rPr lang="en-CA" sz="1400" i="0" u="none" strike="noStrike" cap="none">
                <a:solidFill>
                  <a:schemeClr val="dk1"/>
                </a:solidFill>
                <a:latin typeface="Montserrat"/>
                <a:ea typeface="Montserrat"/>
                <a:cs typeface="Montserrat"/>
                <a:sym typeface="Montserrat"/>
              </a:rPr>
              <a:t>Alerting</a:t>
            </a:r>
            <a:r>
              <a:rPr lang="en-CA">
                <a:solidFill>
                  <a:schemeClr val="dk1"/>
                </a:solidFill>
                <a:latin typeface="Montserrat"/>
                <a:ea typeface="Montserrat"/>
                <a:cs typeface="Montserrat"/>
                <a:sym typeface="Montserrat"/>
              </a:rPr>
              <a:t> on unhealthy GPUs</a:t>
            </a:r>
            <a:endParaRPr sz="1400" i="0" u="none" strike="noStrike" cap="none">
              <a:solidFill>
                <a:srgbClr val="000000"/>
              </a:solidFill>
              <a:latin typeface="Montserrat"/>
              <a:ea typeface="Montserrat"/>
              <a:cs typeface="Montserrat"/>
              <a:sym typeface="Montserrat"/>
            </a:endParaRPr>
          </a:p>
        </p:txBody>
      </p:sp>
      <p:grpSp>
        <p:nvGrpSpPr>
          <p:cNvPr id="441" name="Google Shape;441;g280120ff3cb_0_560"/>
          <p:cNvGrpSpPr/>
          <p:nvPr/>
        </p:nvGrpSpPr>
        <p:grpSpPr>
          <a:xfrm>
            <a:off x="4590294" y="2943851"/>
            <a:ext cx="7235973" cy="3422460"/>
            <a:chOff x="7169296" y="4817510"/>
            <a:chExt cx="10853417" cy="5133434"/>
          </a:xfrm>
        </p:grpSpPr>
        <p:sp>
          <p:nvSpPr>
            <p:cNvPr id="442" name="Google Shape;442;g280120ff3cb_0_560"/>
            <p:cNvSpPr/>
            <p:nvPr/>
          </p:nvSpPr>
          <p:spPr>
            <a:xfrm>
              <a:off x="10057792" y="4817512"/>
              <a:ext cx="1056521" cy="565511"/>
            </a:xfrm>
            <a:prstGeom prst="roundRect">
              <a:avLst>
                <a:gd name="adj" fmla="val 16667"/>
              </a:avLst>
            </a:prstGeom>
            <a:solidFill>
              <a:schemeClr val="lt2"/>
            </a:solidFill>
            <a:ln>
              <a:noFill/>
            </a:ln>
          </p:spPr>
          <p:txBody>
            <a:bodyPr spcFirstLastPara="1" wrap="square" lIns="101600" tIns="50775" rIns="101600" bIns="50775" anchor="ctr" anchorCtr="0">
              <a:noAutofit/>
            </a:bodyPr>
            <a:lstStyle/>
            <a:p>
              <a:pPr marL="0" marR="0" lvl="0" indent="0" algn="ctr" rtl="0">
                <a:spcBef>
                  <a:spcPts val="0"/>
                </a:spcBef>
                <a:spcAft>
                  <a:spcPts val="0"/>
                </a:spcAft>
                <a:buNone/>
              </a:pPr>
              <a:r>
                <a:rPr lang="en-CA" sz="1100">
                  <a:solidFill>
                    <a:srgbClr val="262626"/>
                  </a:solidFill>
                  <a:latin typeface="Trebuchet MS"/>
                  <a:ea typeface="Trebuchet MS"/>
                  <a:cs typeface="Trebuchet MS"/>
                  <a:sym typeface="Trebuchet MS"/>
                </a:rPr>
                <a:t>GPU 0</a:t>
              </a:r>
              <a:endParaRPr sz="1200">
                <a:solidFill>
                  <a:schemeClr val="lt1"/>
                </a:solidFill>
                <a:latin typeface="Trebuchet MS"/>
                <a:ea typeface="Trebuchet MS"/>
                <a:cs typeface="Trebuchet MS"/>
                <a:sym typeface="Trebuchet MS"/>
              </a:endParaRPr>
            </a:p>
          </p:txBody>
        </p:sp>
        <p:sp>
          <p:nvSpPr>
            <p:cNvPr id="443" name="Google Shape;443;g280120ff3cb_0_560"/>
            <p:cNvSpPr/>
            <p:nvPr/>
          </p:nvSpPr>
          <p:spPr>
            <a:xfrm>
              <a:off x="12454967" y="4817510"/>
              <a:ext cx="1056521" cy="565511"/>
            </a:xfrm>
            <a:prstGeom prst="roundRect">
              <a:avLst>
                <a:gd name="adj" fmla="val 16667"/>
              </a:avLst>
            </a:prstGeom>
            <a:solidFill>
              <a:schemeClr val="lt2"/>
            </a:solidFill>
            <a:ln>
              <a:noFill/>
            </a:ln>
          </p:spPr>
          <p:txBody>
            <a:bodyPr spcFirstLastPara="1" wrap="square" lIns="101600" tIns="50775" rIns="101600" bIns="50775" anchor="ctr" anchorCtr="0">
              <a:noAutofit/>
            </a:bodyPr>
            <a:lstStyle/>
            <a:p>
              <a:pPr marL="0" marR="0" lvl="0" indent="0" algn="ctr" rtl="0">
                <a:spcBef>
                  <a:spcPts val="0"/>
                </a:spcBef>
                <a:spcAft>
                  <a:spcPts val="0"/>
                </a:spcAft>
                <a:buNone/>
              </a:pPr>
              <a:r>
                <a:rPr lang="en-CA" sz="1100">
                  <a:solidFill>
                    <a:srgbClr val="262626"/>
                  </a:solidFill>
                  <a:latin typeface="Trebuchet MS"/>
                  <a:ea typeface="Trebuchet MS"/>
                  <a:cs typeface="Trebuchet MS"/>
                  <a:sym typeface="Trebuchet MS"/>
                </a:rPr>
                <a:t>GPU 2</a:t>
              </a:r>
              <a:endParaRPr sz="1200">
                <a:solidFill>
                  <a:schemeClr val="lt1"/>
                </a:solidFill>
                <a:latin typeface="Trebuchet MS"/>
                <a:ea typeface="Trebuchet MS"/>
                <a:cs typeface="Trebuchet MS"/>
                <a:sym typeface="Trebuchet MS"/>
              </a:endParaRPr>
            </a:p>
          </p:txBody>
        </p:sp>
        <p:cxnSp>
          <p:nvCxnSpPr>
            <p:cNvPr id="444" name="Google Shape;444;g280120ff3cb_0_560"/>
            <p:cNvCxnSpPr>
              <a:stCxn id="445" idx="0"/>
              <a:endCxn id="442" idx="2"/>
            </p:cNvCxnSpPr>
            <p:nvPr/>
          </p:nvCxnSpPr>
          <p:spPr>
            <a:xfrm rot="10800000">
              <a:off x="10585955" y="5382993"/>
              <a:ext cx="3883800" cy="2004300"/>
            </a:xfrm>
            <a:prstGeom prst="straightConnector1">
              <a:avLst/>
            </a:prstGeom>
            <a:noFill/>
            <a:ln w="19050" cap="flat" cmpd="sng">
              <a:solidFill>
                <a:srgbClr val="3F3F3F"/>
              </a:solidFill>
              <a:prstDash val="dot"/>
              <a:round/>
              <a:headEnd type="none" w="sm" len="sm"/>
              <a:tailEnd type="triangle" w="med" len="med"/>
            </a:ln>
          </p:spPr>
        </p:cxnSp>
        <p:cxnSp>
          <p:nvCxnSpPr>
            <p:cNvPr id="446" name="Google Shape;446;g280120ff3cb_0_560"/>
            <p:cNvCxnSpPr>
              <a:stCxn id="445" idx="0"/>
              <a:endCxn id="443" idx="2"/>
            </p:cNvCxnSpPr>
            <p:nvPr/>
          </p:nvCxnSpPr>
          <p:spPr>
            <a:xfrm rot="10800000">
              <a:off x="12983255" y="5382993"/>
              <a:ext cx="1486500" cy="2004300"/>
            </a:xfrm>
            <a:prstGeom prst="straightConnector1">
              <a:avLst/>
            </a:prstGeom>
            <a:noFill/>
            <a:ln w="19050" cap="flat" cmpd="sng">
              <a:solidFill>
                <a:srgbClr val="3F3F3F"/>
              </a:solidFill>
              <a:prstDash val="dot"/>
              <a:round/>
              <a:headEnd type="none" w="sm" len="sm"/>
              <a:tailEnd type="triangle" w="med" len="med"/>
            </a:ln>
          </p:spPr>
        </p:cxnSp>
        <p:sp>
          <p:nvSpPr>
            <p:cNvPr id="447" name="Google Shape;447;g280120ff3cb_0_560"/>
            <p:cNvSpPr/>
            <p:nvPr/>
          </p:nvSpPr>
          <p:spPr>
            <a:xfrm>
              <a:off x="16234113" y="6008249"/>
              <a:ext cx="1788600" cy="876000"/>
            </a:xfrm>
            <a:prstGeom prst="rect">
              <a:avLst/>
            </a:prstGeom>
            <a:solidFill>
              <a:srgbClr val="6D9EEB"/>
            </a:solidFill>
            <a:ln>
              <a:noFill/>
            </a:ln>
          </p:spPr>
          <p:txBody>
            <a:bodyPr spcFirstLastPara="1" wrap="square" lIns="101600" tIns="50775" rIns="101600" bIns="50775" anchor="ctr" anchorCtr="0">
              <a:noAutofit/>
            </a:bodyPr>
            <a:lstStyle/>
            <a:p>
              <a:pPr marL="0" marR="0" lvl="0" indent="0" algn="ctr" rtl="0">
                <a:spcBef>
                  <a:spcPts val="0"/>
                </a:spcBef>
                <a:spcAft>
                  <a:spcPts val="0"/>
                </a:spcAft>
                <a:buNone/>
              </a:pPr>
              <a:r>
                <a:rPr lang="en-CA" sz="1300">
                  <a:solidFill>
                    <a:srgbClr val="EFEFEF"/>
                  </a:solidFill>
                  <a:latin typeface="Trebuchet MS"/>
                  <a:ea typeface="Trebuchet MS"/>
                  <a:cs typeface="Trebuchet MS"/>
                  <a:sym typeface="Trebuchet MS"/>
                </a:rPr>
                <a:t>Kubelet </a:t>
              </a:r>
              <a:endParaRPr sz="1200">
                <a:solidFill>
                  <a:schemeClr val="lt1"/>
                </a:solidFill>
                <a:latin typeface="Trebuchet MS"/>
                <a:ea typeface="Trebuchet MS"/>
                <a:cs typeface="Trebuchet MS"/>
                <a:sym typeface="Trebuchet MS"/>
              </a:endParaRPr>
            </a:p>
            <a:p>
              <a:pPr marL="0" marR="0" lvl="0" indent="0" algn="ctr" rtl="0">
                <a:spcBef>
                  <a:spcPts val="0"/>
                </a:spcBef>
                <a:spcAft>
                  <a:spcPts val="0"/>
                </a:spcAft>
                <a:buNone/>
              </a:pPr>
              <a:r>
                <a:rPr lang="en-CA" sz="1300">
                  <a:solidFill>
                    <a:srgbClr val="EFEFEF"/>
                  </a:solidFill>
                  <a:latin typeface="Trebuchet MS"/>
                  <a:ea typeface="Trebuchet MS"/>
                  <a:cs typeface="Trebuchet MS"/>
                  <a:sym typeface="Trebuchet MS"/>
                </a:rPr>
                <a:t>API Server</a:t>
              </a:r>
              <a:endParaRPr sz="1200">
                <a:solidFill>
                  <a:schemeClr val="lt1"/>
                </a:solidFill>
                <a:latin typeface="Trebuchet MS"/>
                <a:ea typeface="Trebuchet MS"/>
                <a:cs typeface="Trebuchet MS"/>
                <a:sym typeface="Trebuchet MS"/>
              </a:endParaRPr>
            </a:p>
          </p:txBody>
        </p:sp>
        <p:sp>
          <p:nvSpPr>
            <p:cNvPr id="448" name="Google Shape;448;g280120ff3cb_0_560"/>
            <p:cNvSpPr/>
            <p:nvPr/>
          </p:nvSpPr>
          <p:spPr>
            <a:xfrm>
              <a:off x="7409030" y="9254644"/>
              <a:ext cx="2387100" cy="696300"/>
            </a:xfrm>
            <a:prstGeom prst="rect">
              <a:avLst/>
            </a:prstGeom>
            <a:solidFill>
              <a:srgbClr val="A4C2F4"/>
            </a:solidFill>
            <a:ln>
              <a:noFill/>
            </a:ln>
          </p:spPr>
          <p:txBody>
            <a:bodyPr spcFirstLastPara="1" wrap="square" lIns="101600" tIns="50775" rIns="101600" bIns="50775" anchor="ctr" anchorCtr="0">
              <a:noAutofit/>
            </a:bodyPr>
            <a:lstStyle/>
            <a:p>
              <a:pPr marL="0" marR="0" lvl="0" indent="0" algn="ctr" rtl="0">
                <a:spcBef>
                  <a:spcPts val="0"/>
                </a:spcBef>
                <a:spcAft>
                  <a:spcPts val="0"/>
                </a:spcAft>
                <a:buNone/>
              </a:pPr>
              <a:r>
                <a:rPr lang="en-CA" sz="1200">
                  <a:solidFill>
                    <a:srgbClr val="EFEFEF"/>
                  </a:solidFill>
                  <a:latin typeface="Trebuchet MS"/>
                  <a:ea typeface="Trebuchet MS"/>
                  <a:cs typeface="Trebuchet MS"/>
                  <a:sym typeface="Trebuchet MS"/>
                </a:rPr>
                <a:t>node-exporter</a:t>
              </a:r>
              <a:endParaRPr sz="1500">
                <a:solidFill>
                  <a:srgbClr val="EFEFEF"/>
                </a:solidFill>
                <a:latin typeface="Trebuchet MS"/>
                <a:ea typeface="Trebuchet MS"/>
                <a:cs typeface="Trebuchet MS"/>
                <a:sym typeface="Trebuchet MS"/>
              </a:endParaRPr>
            </a:p>
          </p:txBody>
        </p:sp>
        <p:grpSp>
          <p:nvGrpSpPr>
            <p:cNvPr id="449" name="Google Shape;449;g280120ff3cb_0_560"/>
            <p:cNvGrpSpPr/>
            <p:nvPr/>
          </p:nvGrpSpPr>
          <p:grpSpPr>
            <a:xfrm>
              <a:off x="7169296" y="6198222"/>
              <a:ext cx="2493260" cy="1260025"/>
              <a:chOff x="3846755" y="3753632"/>
              <a:chExt cx="1844400" cy="756000"/>
            </a:xfrm>
          </p:grpSpPr>
          <p:sp>
            <p:nvSpPr>
              <p:cNvPr id="450" name="Google Shape;450;g280120ff3cb_0_560"/>
              <p:cNvSpPr/>
              <p:nvPr/>
            </p:nvSpPr>
            <p:spPr>
              <a:xfrm>
                <a:off x="3846755" y="3753632"/>
                <a:ext cx="1844400" cy="756000"/>
              </a:xfrm>
              <a:prstGeom prst="rect">
                <a:avLst/>
              </a:prstGeom>
              <a:solidFill>
                <a:srgbClr val="B6B6B6"/>
              </a:solidFill>
              <a:ln>
                <a:noFill/>
              </a:ln>
            </p:spPr>
            <p:txBody>
              <a:bodyPr spcFirstLastPara="1" wrap="square" lIns="101600" tIns="50775" rIns="101600" bIns="50775" anchor="b" anchorCtr="0">
                <a:noAutofit/>
              </a:bodyPr>
              <a:lstStyle/>
              <a:p>
                <a:pPr marL="0" marR="0" lvl="0" indent="0" algn="ctr" rtl="0">
                  <a:spcBef>
                    <a:spcPts val="0"/>
                  </a:spcBef>
                  <a:spcAft>
                    <a:spcPts val="0"/>
                  </a:spcAft>
                  <a:buNone/>
                </a:pPr>
                <a:r>
                  <a:rPr lang="en-CA" sz="2000">
                    <a:solidFill>
                      <a:srgbClr val="262626"/>
                    </a:solidFill>
                    <a:latin typeface="Trebuchet MS"/>
                    <a:ea typeface="Trebuchet MS"/>
                    <a:cs typeface="Trebuchet MS"/>
                    <a:sym typeface="Trebuchet MS"/>
                  </a:rPr>
                  <a:t>Prometheus</a:t>
                </a:r>
                <a:endParaRPr sz="1200">
                  <a:solidFill>
                    <a:schemeClr val="lt1"/>
                  </a:solidFill>
                  <a:latin typeface="Trebuchet MS"/>
                  <a:ea typeface="Trebuchet MS"/>
                  <a:cs typeface="Trebuchet MS"/>
                  <a:sym typeface="Trebuchet MS"/>
                </a:endParaRPr>
              </a:p>
            </p:txBody>
          </p:sp>
          <p:pic>
            <p:nvPicPr>
              <p:cNvPr id="451" name="Google Shape;451;g280120ff3cb_0_560"/>
              <p:cNvPicPr preferRelativeResize="0"/>
              <p:nvPr/>
            </p:nvPicPr>
            <p:blipFill rotWithShape="1">
              <a:blip r:embed="rId3">
                <a:alphaModFix/>
              </a:blip>
              <a:srcRect/>
              <a:stretch/>
            </p:blipFill>
            <p:spPr>
              <a:xfrm>
                <a:off x="4506108" y="3849766"/>
                <a:ext cx="331017" cy="328232"/>
              </a:xfrm>
              <a:prstGeom prst="rect">
                <a:avLst/>
              </a:prstGeom>
              <a:noFill/>
              <a:ln>
                <a:noFill/>
              </a:ln>
            </p:spPr>
          </p:pic>
        </p:grpSp>
        <p:cxnSp>
          <p:nvCxnSpPr>
            <p:cNvPr id="452" name="Google Shape;452;g280120ff3cb_0_560"/>
            <p:cNvCxnSpPr>
              <a:stCxn id="445" idx="0"/>
              <a:endCxn id="447" idx="1"/>
            </p:cNvCxnSpPr>
            <p:nvPr/>
          </p:nvCxnSpPr>
          <p:spPr>
            <a:xfrm rot="10800000" flipH="1">
              <a:off x="14469755" y="6446193"/>
              <a:ext cx="1764300" cy="941100"/>
            </a:xfrm>
            <a:prstGeom prst="straightConnector1">
              <a:avLst/>
            </a:prstGeom>
            <a:noFill/>
            <a:ln w="19050" cap="flat" cmpd="sng">
              <a:solidFill>
                <a:srgbClr val="3F3F3F"/>
              </a:solidFill>
              <a:prstDash val="dot"/>
              <a:round/>
              <a:headEnd type="none" w="sm" len="sm"/>
              <a:tailEnd type="triangle" w="med" len="med"/>
            </a:ln>
          </p:spPr>
        </p:cxnSp>
        <p:cxnSp>
          <p:nvCxnSpPr>
            <p:cNvPr id="453" name="Google Shape;453;g280120ff3cb_0_560"/>
            <p:cNvCxnSpPr>
              <a:stCxn id="454" idx="1"/>
              <a:endCxn id="450" idx="3"/>
            </p:cNvCxnSpPr>
            <p:nvPr/>
          </p:nvCxnSpPr>
          <p:spPr>
            <a:xfrm rot="10800000">
              <a:off x="9662585" y="6828243"/>
              <a:ext cx="1645200" cy="1362600"/>
            </a:xfrm>
            <a:prstGeom prst="bentConnector3">
              <a:avLst>
                <a:gd name="adj1" fmla="val 50001"/>
              </a:avLst>
            </a:prstGeom>
            <a:noFill/>
            <a:ln w="9525" cap="flat" cmpd="sng">
              <a:solidFill>
                <a:srgbClr val="3F3F3F"/>
              </a:solidFill>
              <a:prstDash val="solid"/>
              <a:round/>
              <a:headEnd type="triangle" w="med" len="med"/>
              <a:tailEnd type="triangle" w="med" len="med"/>
            </a:ln>
          </p:spPr>
        </p:cxnSp>
        <p:grpSp>
          <p:nvGrpSpPr>
            <p:cNvPr id="455" name="Google Shape;455;g280120ff3cb_0_560"/>
            <p:cNvGrpSpPr/>
            <p:nvPr/>
          </p:nvGrpSpPr>
          <p:grpSpPr>
            <a:xfrm>
              <a:off x="12454964" y="7387293"/>
              <a:ext cx="4029581" cy="1607532"/>
              <a:chOff x="7327500" y="4414119"/>
              <a:chExt cx="2417700" cy="964500"/>
            </a:xfrm>
          </p:grpSpPr>
          <p:sp>
            <p:nvSpPr>
              <p:cNvPr id="445" name="Google Shape;445;g280120ff3cb_0_560"/>
              <p:cNvSpPr/>
              <p:nvPr/>
            </p:nvSpPr>
            <p:spPr>
              <a:xfrm>
                <a:off x="7327500" y="4414119"/>
                <a:ext cx="2417700" cy="964500"/>
              </a:xfrm>
              <a:prstGeom prst="rect">
                <a:avLst/>
              </a:prstGeom>
              <a:solidFill>
                <a:srgbClr val="92D050"/>
              </a:solidFill>
              <a:ln>
                <a:noFill/>
              </a:ln>
            </p:spPr>
            <p:txBody>
              <a:bodyPr spcFirstLastPara="1" wrap="square" lIns="101600" tIns="50775" rIns="101600" bIns="50775" anchor="t" anchorCtr="0">
                <a:noAutofit/>
              </a:bodyPr>
              <a:lstStyle/>
              <a:p>
                <a:pPr marL="0" marR="0" lvl="0" indent="0" algn="ctr" rtl="0">
                  <a:spcBef>
                    <a:spcPts val="0"/>
                  </a:spcBef>
                  <a:spcAft>
                    <a:spcPts val="0"/>
                  </a:spcAft>
                  <a:buNone/>
                </a:pPr>
                <a:r>
                  <a:rPr lang="en-CA" sz="1600">
                    <a:solidFill>
                      <a:srgbClr val="EFEFEF"/>
                    </a:solidFill>
                    <a:latin typeface="Trebuchet MS"/>
                    <a:ea typeface="Trebuchet MS"/>
                    <a:cs typeface="Trebuchet MS"/>
                    <a:sym typeface="Trebuchet MS"/>
                  </a:rPr>
                  <a:t>DCGM-exporter</a:t>
                </a:r>
                <a:endParaRPr sz="1700">
                  <a:solidFill>
                    <a:srgbClr val="EFEFEF"/>
                  </a:solidFill>
                  <a:latin typeface="Trebuchet MS"/>
                  <a:ea typeface="Trebuchet MS"/>
                  <a:cs typeface="Trebuchet MS"/>
                  <a:sym typeface="Trebuchet MS"/>
                </a:endParaRPr>
              </a:p>
            </p:txBody>
          </p:sp>
          <p:cxnSp>
            <p:nvCxnSpPr>
              <p:cNvPr id="456" name="Google Shape;456;g280120ff3cb_0_560"/>
              <p:cNvCxnSpPr>
                <a:stCxn id="457" idx="1"/>
                <a:endCxn id="458" idx="3"/>
              </p:cNvCxnSpPr>
              <p:nvPr/>
            </p:nvCxnSpPr>
            <p:spPr>
              <a:xfrm rot="10800000">
                <a:off x="8993962" y="5013053"/>
                <a:ext cx="239400" cy="0"/>
              </a:xfrm>
              <a:prstGeom prst="straightConnector1">
                <a:avLst/>
              </a:prstGeom>
              <a:noFill/>
              <a:ln w="12700" cap="flat" cmpd="sng">
                <a:solidFill>
                  <a:srgbClr val="3F3F3F"/>
                </a:solidFill>
                <a:prstDash val="dot"/>
                <a:round/>
                <a:headEnd type="none" w="sm" len="sm"/>
                <a:tailEnd type="triangle" w="med" len="med"/>
              </a:ln>
            </p:spPr>
          </p:cxnSp>
        </p:grpSp>
        <p:sp>
          <p:nvSpPr>
            <p:cNvPr id="454" name="Google Shape;454;g280120ff3cb_0_560"/>
            <p:cNvSpPr/>
            <p:nvPr/>
          </p:nvSpPr>
          <p:spPr>
            <a:xfrm>
              <a:off x="11307785" y="7387143"/>
              <a:ext cx="1244100" cy="1607400"/>
            </a:xfrm>
            <a:prstGeom prst="rect">
              <a:avLst/>
            </a:prstGeom>
            <a:solidFill>
              <a:srgbClr val="B4A7D6"/>
            </a:solidFill>
            <a:ln w="9525" cap="flat" cmpd="sng">
              <a:solidFill>
                <a:srgbClr val="DEDEDE"/>
              </a:solidFill>
              <a:prstDash val="dash"/>
              <a:round/>
              <a:headEnd type="none" w="sm" len="sm"/>
              <a:tailEnd type="none" w="sm" len="sm"/>
            </a:ln>
          </p:spPr>
          <p:txBody>
            <a:bodyPr spcFirstLastPara="1" wrap="square" lIns="101600" tIns="50775" rIns="101600" bIns="50775" anchor="ctr" anchorCtr="0">
              <a:noAutofit/>
            </a:bodyPr>
            <a:lstStyle/>
            <a:p>
              <a:pPr marL="0" marR="0" lvl="0" indent="0" algn="ctr" rtl="0">
                <a:spcBef>
                  <a:spcPts val="0"/>
                </a:spcBef>
                <a:spcAft>
                  <a:spcPts val="0"/>
                </a:spcAft>
                <a:buNone/>
              </a:pPr>
              <a:r>
                <a:rPr lang="en-CA" sz="1100">
                  <a:solidFill>
                    <a:srgbClr val="EFEFEF"/>
                  </a:solidFill>
                  <a:latin typeface="Trebuchet MS"/>
                  <a:ea typeface="Trebuchet MS"/>
                  <a:cs typeface="Trebuchet MS"/>
                  <a:sym typeface="Trebuchet MS"/>
                </a:rPr>
                <a:t>Service monitor</a:t>
              </a:r>
              <a:endParaRPr sz="900">
                <a:latin typeface="Trebuchet MS"/>
                <a:ea typeface="Trebuchet MS"/>
                <a:cs typeface="Trebuchet MS"/>
                <a:sym typeface="Trebuchet MS"/>
              </a:endParaRPr>
            </a:p>
          </p:txBody>
        </p:sp>
        <p:sp>
          <p:nvSpPr>
            <p:cNvPr id="459" name="Google Shape;459;g280120ff3cb_0_560"/>
            <p:cNvSpPr/>
            <p:nvPr/>
          </p:nvSpPr>
          <p:spPr>
            <a:xfrm>
              <a:off x="12897160" y="7997469"/>
              <a:ext cx="959700" cy="696300"/>
            </a:xfrm>
            <a:prstGeom prst="rect">
              <a:avLst/>
            </a:prstGeom>
            <a:solidFill>
              <a:srgbClr val="C0E3FE"/>
            </a:solidFill>
            <a:ln>
              <a:noFill/>
            </a:ln>
          </p:spPr>
          <p:txBody>
            <a:bodyPr spcFirstLastPara="1" wrap="square" lIns="60975" tIns="30475" rIns="60975" bIns="30475" anchor="ctr" anchorCtr="0">
              <a:noAutofit/>
            </a:bodyPr>
            <a:lstStyle/>
            <a:p>
              <a:pPr marL="0" marR="0" lvl="0" indent="0" algn="ctr" rtl="0">
                <a:spcBef>
                  <a:spcPts val="0"/>
                </a:spcBef>
                <a:spcAft>
                  <a:spcPts val="0"/>
                </a:spcAft>
                <a:buNone/>
              </a:pPr>
              <a:r>
                <a:rPr lang="en-CA" sz="1100">
                  <a:solidFill>
                    <a:srgbClr val="595959"/>
                  </a:solidFill>
                  <a:latin typeface="Trebuchet MS"/>
                  <a:ea typeface="Trebuchet MS"/>
                  <a:cs typeface="Trebuchet MS"/>
                  <a:sym typeface="Trebuchet MS"/>
                </a:rPr>
                <a:t>HTTP</a:t>
              </a:r>
              <a:endParaRPr sz="1100">
                <a:solidFill>
                  <a:srgbClr val="595959"/>
                </a:solidFill>
                <a:latin typeface="Trebuchet MS"/>
                <a:ea typeface="Trebuchet MS"/>
                <a:cs typeface="Trebuchet MS"/>
                <a:sym typeface="Trebuchet MS"/>
              </a:endParaRPr>
            </a:p>
            <a:p>
              <a:pPr marL="0" marR="0" lvl="0" indent="0" algn="ctr" rtl="0">
                <a:spcBef>
                  <a:spcPts val="0"/>
                </a:spcBef>
                <a:spcAft>
                  <a:spcPts val="0"/>
                </a:spcAft>
                <a:buNone/>
              </a:pPr>
              <a:r>
                <a:rPr lang="en-CA" sz="1100">
                  <a:solidFill>
                    <a:srgbClr val="595959"/>
                  </a:solidFill>
                  <a:latin typeface="Trebuchet MS"/>
                  <a:ea typeface="Trebuchet MS"/>
                  <a:cs typeface="Trebuchet MS"/>
                  <a:sym typeface="Trebuchet MS"/>
                </a:rPr>
                <a:t>server</a:t>
              </a:r>
              <a:endParaRPr sz="900">
                <a:latin typeface="Trebuchet MS"/>
                <a:ea typeface="Trebuchet MS"/>
                <a:cs typeface="Trebuchet MS"/>
                <a:sym typeface="Trebuchet MS"/>
              </a:endParaRPr>
            </a:p>
          </p:txBody>
        </p:sp>
        <p:sp>
          <p:nvSpPr>
            <p:cNvPr id="458" name="Google Shape;458;g280120ff3cb_0_560"/>
            <p:cNvSpPr/>
            <p:nvPr/>
          </p:nvSpPr>
          <p:spPr>
            <a:xfrm>
              <a:off x="14202097" y="8037386"/>
              <a:ext cx="1030200" cy="696300"/>
            </a:xfrm>
            <a:prstGeom prst="rect">
              <a:avLst/>
            </a:prstGeom>
            <a:solidFill>
              <a:srgbClr val="C0E3FE"/>
            </a:solidFill>
            <a:ln>
              <a:noFill/>
            </a:ln>
          </p:spPr>
          <p:txBody>
            <a:bodyPr spcFirstLastPara="1" wrap="square" lIns="60975" tIns="30475" rIns="60975" bIns="30475" anchor="ctr" anchorCtr="0">
              <a:noAutofit/>
            </a:bodyPr>
            <a:lstStyle/>
            <a:p>
              <a:pPr marL="0" marR="0" lvl="0" indent="0" algn="ctr" rtl="0">
                <a:spcBef>
                  <a:spcPts val="0"/>
                </a:spcBef>
                <a:spcAft>
                  <a:spcPts val="0"/>
                </a:spcAft>
                <a:buNone/>
              </a:pPr>
              <a:r>
                <a:rPr lang="en-CA" sz="900" b="1">
                  <a:solidFill>
                    <a:srgbClr val="595959"/>
                  </a:solidFill>
                  <a:latin typeface="Trebuchet MS"/>
                  <a:ea typeface="Trebuchet MS"/>
                  <a:cs typeface="Trebuchet MS"/>
                  <a:sym typeface="Trebuchet MS"/>
                </a:rPr>
                <a:t>Metrics</a:t>
              </a:r>
              <a:endParaRPr sz="900"/>
            </a:p>
            <a:p>
              <a:pPr marL="0" marR="0" lvl="0" indent="0" algn="ctr" rtl="0">
                <a:spcBef>
                  <a:spcPts val="0"/>
                </a:spcBef>
                <a:spcAft>
                  <a:spcPts val="0"/>
                </a:spcAft>
                <a:buNone/>
              </a:pPr>
              <a:r>
                <a:rPr lang="en-CA" sz="900" b="1">
                  <a:solidFill>
                    <a:srgbClr val="595959"/>
                  </a:solidFill>
                  <a:latin typeface="Trebuchet MS"/>
                  <a:ea typeface="Trebuchet MS"/>
                  <a:cs typeface="Trebuchet MS"/>
                  <a:sym typeface="Trebuchet MS"/>
                </a:rPr>
                <a:t>Collector</a:t>
              </a:r>
              <a:endParaRPr sz="900">
                <a:latin typeface="Trebuchet MS"/>
                <a:ea typeface="Trebuchet MS"/>
                <a:cs typeface="Trebuchet MS"/>
                <a:sym typeface="Trebuchet MS"/>
              </a:endParaRPr>
            </a:p>
          </p:txBody>
        </p:sp>
        <p:sp>
          <p:nvSpPr>
            <p:cNvPr id="457" name="Google Shape;457;g280120ff3cb_0_560"/>
            <p:cNvSpPr/>
            <p:nvPr/>
          </p:nvSpPr>
          <p:spPr>
            <a:xfrm>
              <a:off x="15631465" y="8037386"/>
              <a:ext cx="777900" cy="696300"/>
            </a:xfrm>
            <a:prstGeom prst="rect">
              <a:avLst/>
            </a:prstGeom>
            <a:solidFill>
              <a:srgbClr val="C0E3FE"/>
            </a:solidFill>
            <a:ln w="9525" cap="flat" cmpd="sng">
              <a:solidFill>
                <a:srgbClr val="000000"/>
              </a:solidFill>
              <a:prstDash val="dot"/>
              <a:round/>
              <a:headEnd type="none" w="sm" len="sm"/>
              <a:tailEnd type="none" w="sm" len="sm"/>
            </a:ln>
          </p:spPr>
          <p:txBody>
            <a:bodyPr spcFirstLastPara="1" wrap="square" lIns="60975" tIns="30475" rIns="60975" bIns="30475" anchor="ctr" anchorCtr="0">
              <a:noAutofit/>
            </a:bodyPr>
            <a:lstStyle/>
            <a:p>
              <a:pPr marL="0" marR="0" lvl="0" indent="0" algn="ctr" rtl="0">
                <a:spcBef>
                  <a:spcPts val="0"/>
                </a:spcBef>
                <a:spcAft>
                  <a:spcPts val="0"/>
                </a:spcAft>
                <a:buNone/>
              </a:pPr>
              <a:r>
                <a:rPr lang="en-CA" sz="900" b="1">
                  <a:solidFill>
                    <a:srgbClr val="595959"/>
                  </a:solidFill>
                  <a:latin typeface="Trebuchet MS"/>
                  <a:ea typeface="Trebuchet MS"/>
                  <a:cs typeface="Trebuchet MS"/>
                  <a:sym typeface="Trebuchet MS"/>
                </a:rPr>
                <a:t>DCGM</a:t>
              </a:r>
              <a:endParaRPr sz="900"/>
            </a:p>
          </p:txBody>
        </p:sp>
        <p:cxnSp>
          <p:nvCxnSpPr>
            <p:cNvPr id="460" name="Google Shape;460;g280120ff3cb_0_560"/>
            <p:cNvCxnSpPr>
              <a:endCxn id="459" idx="3"/>
            </p:cNvCxnSpPr>
            <p:nvPr/>
          </p:nvCxnSpPr>
          <p:spPr>
            <a:xfrm rot="10800000">
              <a:off x="13856860" y="8345619"/>
              <a:ext cx="238800" cy="0"/>
            </a:xfrm>
            <a:prstGeom prst="straightConnector1">
              <a:avLst/>
            </a:prstGeom>
            <a:noFill/>
            <a:ln w="12700" cap="flat" cmpd="sng">
              <a:solidFill>
                <a:srgbClr val="3F3F3F"/>
              </a:solidFill>
              <a:prstDash val="dot"/>
              <a:round/>
              <a:headEnd type="none" w="sm" len="sm"/>
              <a:tailEnd type="triangle" w="med" len="med"/>
            </a:ln>
          </p:spPr>
        </p:cxnSp>
        <p:sp>
          <p:nvSpPr>
            <p:cNvPr id="461" name="Google Shape;461;g280120ff3cb_0_560"/>
            <p:cNvSpPr/>
            <p:nvPr/>
          </p:nvSpPr>
          <p:spPr>
            <a:xfrm>
              <a:off x="14188914" y="4871576"/>
              <a:ext cx="1056600" cy="565500"/>
            </a:xfrm>
            <a:prstGeom prst="roundRect">
              <a:avLst>
                <a:gd name="adj" fmla="val 16667"/>
              </a:avLst>
            </a:prstGeom>
            <a:solidFill>
              <a:schemeClr val="lt2"/>
            </a:solidFill>
            <a:ln>
              <a:noFill/>
            </a:ln>
          </p:spPr>
          <p:txBody>
            <a:bodyPr spcFirstLastPara="1" wrap="square" lIns="101600" tIns="50775" rIns="101600" bIns="50775" anchor="ctr" anchorCtr="0">
              <a:noAutofit/>
            </a:bodyPr>
            <a:lstStyle/>
            <a:p>
              <a:pPr marL="0" marR="0" lvl="0" indent="0" algn="ctr" rtl="0">
                <a:spcBef>
                  <a:spcPts val="0"/>
                </a:spcBef>
                <a:spcAft>
                  <a:spcPts val="0"/>
                </a:spcAft>
                <a:buNone/>
              </a:pPr>
              <a:r>
                <a:rPr lang="en-CA" sz="1100">
                  <a:solidFill>
                    <a:srgbClr val="262626"/>
                  </a:solidFill>
                  <a:latin typeface="Trebuchet MS"/>
                  <a:ea typeface="Trebuchet MS"/>
                  <a:cs typeface="Trebuchet MS"/>
                  <a:sym typeface="Trebuchet MS"/>
                </a:rPr>
                <a:t>GPU 3</a:t>
              </a:r>
              <a:endParaRPr sz="1200">
                <a:solidFill>
                  <a:schemeClr val="lt1"/>
                </a:solidFill>
                <a:latin typeface="Trebuchet MS"/>
                <a:ea typeface="Trebuchet MS"/>
                <a:cs typeface="Trebuchet MS"/>
                <a:sym typeface="Trebuchet MS"/>
              </a:endParaRPr>
            </a:p>
          </p:txBody>
        </p:sp>
      </p:grpSp>
      <p:pic>
        <p:nvPicPr>
          <p:cNvPr id="462" name="Google Shape;462;g280120ff3cb_0_560"/>
          <p:cNvPicPr preferRelativeResize="0"/>
          <p:nvPr/>
        </p:nvPicPr>
        <p:blipFill>
          <a:blip r:embed="rId4">
            <a:alphaModFix/>
          </a:blip>
          <a:stretch>
            <a:fillRect/>
          </a:stretch>
        </p:blipFill>
        <p:spPr>
          <a:xfrm>
            <a:off x="6324600" y="2022550"/>
            <a:ext cx="1156682" cy="1124100"/>
          </a:xfrm>
          <a:prstGeom prst="rect">
            <a:avLst/>
          </a:prstGeom>
          <a:noFill/>
          <a:ln>
            <a:noFill/>
          </a:ln>
        </p:spPr>
      </p:pic>
      <p:pic>
        <p:nvPicPr>
          <p:cNvPr id="463" name="Google Shape;463;g280120ff3cb_0_560"/>
          <p:cNvPicPr preferRelativeResize="0"/>
          <p:nvPr/>
        </p:nvPicPr>
        <p:blipFill>
          <a:blip r:embed="rId4">
            <a:alphaModFix/>
          </a:blip>
          <a:stretch>
            <a:fillRect/>
          </a:stretch>
        </p:blipFill>
        <p:spPr>
          <a:xfrm>
            <a:off x="7871750" y="2022550"/>
            <a:ext cx="1156682" cy="1124100"/>
          </a:xfrm>
          <a:prstGeom prst="rect">
            <a:avLst/>
          </a:prstGeom>
          <a:noFill/>
          <a:ln>
            <a:noFill/>
          </a:ln>
        </p:spPr>
      </p:pic>
      <p:pic>
        <p:nvPicPr>
          <p:cNvPr id="464" name="Google Shape;464;g280120ff3cb_0_560"/>
          <p:cNvPicPr preferRelativeResize="0"/>
          <p:nvPr/>
        </p:nvPicPr>
        <p:blipFill>
          <a:blip r:embed="rId4">
            <a:alphaModFix/>
          </a:blip>
          <a:stretch>
            <a:fillRect/>
          </a:stretch>
        </p:blipFill>
        <p:spPr>
          <a:xfrm>
            <a:off x="9028425" y="2022550"/>
            <a:ext cx="1156682" cy="1124100"/>
          </a:xfrm>
          <a:prstGeom prst="rect">
            <a:avLst/>
          </a:prstGeom>
          <a:noFill/>
          <a:ln>
            <a:noFill/>
          </a:ln>
        </p:spPr>
      </p:pic>
      <p:cxnSp>
        <p:nvCxnSpPr>
          <p:cNvPr id="465" name="Google Shape;465;g280120ff3cb_0_560"/>
          <p:cNvCxnSpPr>
            <a:endCxn id="461" idx="2"/>
          </p:cNvCxnSpPr>
          <p:nvPr/>
        </p:nvCxnSpPr>
        <p:spPr>
          <a:xfrm rot="10800000" flipH="1">
            <a:off x="9439791" y="3356915"/>
            <a:ext cx="182700" cy="1316400"/>
          </a:xfrm>
          <a:prstGeom prst="straightConnector1">
            <a:avLst/>
          </a:prstGeom>
          <a:noFill/>
          <a:ln w="19050" cap="flat" cmpd="sng">
            <a:solidFill>
              <a:srgbClr val="3F3F3F"/>
            </a:solidFill>
            <a:prstDash val="dot"/>
            <a:round/>
            <a:headEnd type="none" w="sm" len="sm"/>
            <a:tailEnd type="triangle" w="med" len="med"/>
          </a:ln>
        </p:spPr>
      </p:cxnSp>
      <p:cxnSp>
        <p:nvCxnSpPr>
          <p:cNvPr id="466" name="Google Shape;466;g280120ff3cb_0_560"/>
          <p:cNvCxnSpPr>
            <a:stCxn id="448" idx="0"/>
            <a:endCxn id="450" idx="2"/>
          </p:cNvCxnSpPr>
          <p:nvPr/>
        </p:nvCxnSpPr>
        <p:spPr>
          <a:xfrm rot="5400000" flipH="1">
            <a:off x="4884815" y="5241038"/>
            <a:ext cx="1197600" cy="124500"/>
          </a:xfrm>
          <a:prstGeom prst="bentConnector3">
            <a:avLst>
              <a:gd name="adj1" fmla="val 50002"/>
            </a:avLst>
          </a:prstGeom>
          <a:noFill/>
          <a:ln w="9525" cap="flat" cmpd="sng">
            <a:solidFill>
              <a:srgbClr val="3F3F3F"/>
            </a:solidFill>
            <a:prstDash val="solid"/>
            <a:round/>
            <a:headEnd type="triangl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2f1014fed97_0_201"/>
          <p:cNvSpPr txBox="1"/>
          <p:nvPr/>
        </p:nvSpPr>
        <p:spPr>
          <a:xfrm>
            <a:off x="0" y="0"/>
            <a:ext cx="3000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600"/>
              <a:buFont typeface="Arial"/>
              <a:buNone/>
            </a:pPr>
            <a:endParaRPr sz="3600" b="1" i="0" u="none" strike="noStrike" cap="none">
              <a:solidFill>
                <a:schemeClr val="lt1"/>
              </a:solidFill>
              <a:latin typeface="Montserrat"/>
              <a:ea typeface="Montserrat"/>
              <a:cs typeface="Montserrat"/>
              <a:sym typeface="Montserrat"/>
            </a:endParaRPr>
          </a:p>
        </p:txBody>
      </p:sp>
      <p:sp>
        <p:nvSpPr>
          <p:cNvPr id="472" name="Google Shape;472;g2f1014fed97_0_201"/>
          <p:cNvSpPr txBox="1"/>
          <p:nvPr/>
        </p:nvSpPr>
        <p:spPr>
          <a:xfrm>
            <a:off x="817925" y="2601025"/>
            <a:ext cx="10435200" cy="1126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6800"/>
              <a:buFont typeface="Arial"/>
              <a:buNone/>
            </a:pPr>
            <a:r>
              <a:rPr lang="en-CA" sz="6800" b="1" i="0" u="none" strike="noStrike" cap="none">
                <a:solidFill>
                  <a:schemeClr val="lt1"/>
                </a:solidFill>
                <a:latin typeface="Play"/>
                <a:ea typeface="Play"/>
                <a:cs typeface="Play"/>
                <a:sym typeface="Play"/>
              </a:rPr>
              <a:t>Kubernetes Operators</a:t>
            </a:r>
            <a:endParaRPr sz="6800" i="0" u="none" strike="noStrike" cap="none">
              <a:solidFill>
                <a:srgbClr val="000000"/>
              </a:solidFill>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7fe9bf41e4_0_195"/>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a:t>About us</a:t>
            </a:r>
            <a:endParaRPr/>
          </a:p>
        </p:txBody>
      </p:sp>
      <p:pic>
        <p:nvPicPr>
          <p:cNvPr id="189" name="Google Shape;189;g27fe9bf41e4_0_195"/>
          <p:cNvPicPr preferRelativeResize="0"/>
          <p:nvPr/>
        </p:nvPicPr>
        <p:blipFill>
          <a:blip r:embed="rId3">
            <a:alphaModFix/>
          </a:blip>
          <a:stretch>
            <a:fillRect/>
          </a:stretch>
        </p:blipFill>
        <p:spPr>
          <a:xfrm>
            <a:off x="2335075" y="1529650"/>
            <a:ext cx="1971250" cy="2759501"/>
          </a:xfrm>
          <a:prstGeom prst="rect">
            <a:avLst/>
          </a:prstGeom>
          <a:noFill/>
          <a:ln>
            <a:noFill/>
          </a:ln>
        </p:spPr>
      </p:pic>
      <p:sp>
        <p:nvSpPr>
          <p:cNvPr id="190" name="Google Shape;190;g27fe9bf41e4_0_195"/>
          <p:cNvSpPr txBox="1"/>
          <p:nvPr/>
        </p:nvSpPr>
        <p:spPr>
          <a:xfrm>
            <a:off x="1477050" y="4694700"/>
            <a:ext cx="3687300" cy="10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500" b="1">
                <a:solidFill>
                  <a:schemeClr val="dk1"/>
                </a:solidFill>
                <a:latin typeface="Montserrat"/>
                <a:ea typeface="Montserrat"/>
                <a:cs typeface="Montserrat"/>
                <a:sym typeface="Montserrat"/>
              </a:rPr>
              <a:t>Ganeshkumar Ashokavardhanan</a:t>
            </a:r>
            <a:endParaRPr sz="15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1500">
              <a:solidFill>
                <a:schemeClr val="dk1"/>
              </a:solidFill>
              <a:latin typeface="Montserrat"/>
              <a:ea typeface="Montserrat"/>
              <a:cs typeface="Montserrat"/>
              <a:sym typeface="Montserrat"/>
            </a:endParaRPr>
          </a:p>
          <a:p>
            <a:pPr marL="0" lvl="0" indent="0" algn="l" rtl="0">
              <a:spcBef>
                <a:spcPts val="0"/>
              </a:spcBef>
              <a:spcAft>
                <a:spcPts val="0"/>
              </a:spcAft>
              <a:buNone/>
            </a:pPr>
            <a:r>
              <a:rPr lang="en-CA" sz="1500">
                <a:solidFill>
                  <a:schemeClr val="dk1"/>
                </a:solidFill>
                <a:latin typeface="Montserrat"/>
                <a:ea typeface="Montserrat"/>
                <a:cs typeface="Montserrat"/>
                <a:sym typeface="Montserrat"/>
              </a:rPr>
              <a:t>Microsoft: Azure Kubernetes Service</a:t>
            </a:r>
            <a:endParaRPr sz="1500">
              <a:solidFill>
                <a:schemeClr val="dk1"/>
              </a:solidFill>
              <a:latin typeface="Montserrat"/>
              <a:ea typeface="Montserrat"/>
              <a:cs typeface="Montserrat"/>
              <a:sym typeface="Montserrat"/>
            </a:endParaRPr>
          </a:p>
        </p:txBody>
      </p:sp>
      <p:pic>
        <p:nvPicPr>
          <p:cNvPr id="191" name="Google Shape;191;g27fe9bf41e4_0_195"/>
          <p:cNvPicPr preferRelativeResize="0"/>
          <p:nvPr/>
        </p:nvPicPr>
        <p:blipFill rotWithShape="1">
          <a:blip r:embed="rId4">
            <a:alphaModFix/>
          </a:blip>
          <a:srcRect l="5520" r="14480" b="3034"/>
          <a:stretch/>
        </p:blipFill>
        <p:spPr>
          <a:xfrm>
            <a:off x="7753025" y="1497375"/>
            <a:ext cx="1933875" cy="2759501"/>
          </a:xfrm>
          <a:prstGeom prst="rect">
            <a:avLst/>
          </a:prstGeom>
          <a:noFill/>
          <a:ln>
            <a:noFill/>
          </a:ln>
        </p:spPr>
      </p:pic>
      <p:sp>
        <p:nvSpPr>
          <p:cNvPr id="192" name="Google Shape;192;g27fe9bf41e4_0_195"/>
          <p:cNvSpPr txBox="1"/>
          <p:nvPr/>
        </p:nvSpPr>
        <p:spPr>
          <a:xfrm>
            <a:off x="6920263" y="4588800"/>
            <a:ext cx="3599400" cy="10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500" b="1">
                <a:solidFill>
                  <a:schemeClr val="dk1"/>
                </a:solidFill>
                <a:latin typeface="Montserrat"/>
                <a:ea typeface="Montserrat"/>
                <a:cs typeface="Montserrat"/>
                <a:sym typeface="Montserrat"/>
              </a:rPr>
              <a:t>Tariq Ibrahim</a:t>
            </a:r>
            <a:endParaRPr sz="1500" b="1">
              <a:solidFill>
                <a:schemeClr val="dk1"/>
              </a:solidFill>
              <a:latin typeface="Montserrat"/>
              <a:ea typeface="Montserrat"/>
              <a:cs typeface="Montserrat"/>
              <a:sym typeface="Montserrat"/>
            </a:endParaRPr>
          </a:p>
          <a:p>
            <a:pPr marL="0" lvl="0" indent="0" algn="ctr" rtl="0">
              <a:spcBef>
                <a:spcPts val="0"/>
              </a:spcBef>
              <a:spcAft>
                <a:spcPts val="0"/>
              </a:spcAft>
              <a:buNone/>
            </a:pPr>
            <a:endParaRPr sz="1500">
              <a:solidFill>
                <a:schemeClr val="dk1"/>
              </a:solidFill>
              <a:latin typeface="Montserrat"/>
              <a:ea typeface="Montserrat"/>
              <a:cs typeface="Montserrat"/>
              <a:sym typeface="Montserrat"/>
            </a:endParaRPr>
          </a:p>
          <a:p>
            <a:pPr marL="0" lvl="0" indent="0" algn="ctr" rtl="0">
              <a:spcBef>
                <a:spcPts val="0"/>
              </a:spcBef>
              <a:spcAft>
                <a:spcPts val="0"/>
              </a:spcAft>
              <a:buNone/>
            </a:pPr>
            <a:r>
              <a:rPr lang="en-CA" sz="1500">
                <a:solidFill>
                  <a:schemeClr val="dk1"/>
                </a:solidFill>
                <a:latin typeface="Montserrat"/>
                <a:ea typeface="Montserrat"/>
                <a:cs typeface="Montserrat"/>
                <a:sym typeface="Montserrat"/>
              </a:rPr>
              <a:t>NVIDIA: Cloud Native Technologies</a:t>
            </a:r>
            <a:endParaRPr sz="1500">
              <a:solidFill>
                <a:schemeClr val="dk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2f17e605228_0_12"/>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What are Kubernetes Operators ?</a:t>
            </a:r>
            <a:endParaRPr b="1"/>
          </a:p>
        </p:txBody>
      </p:sp>
      <p:sp>
        <p:nvSpPr>
          <p:cNvPr id="478" name="Google Shape;478;g2f17e605228_0_12"/>
          <p:cNvSpPr/>
          <p:nvPr/>
        </p:nvSpPr>
        <p:spPr>
          <a:xfrm>
            <a:off x="1079000" y="2082800"/>
            <a:ext cx="7671900" cy="1161600"/>
          </a:xfrm>
          <a:prstGeom prst="snip1Rect">
            <a:avLst>
              <a:gd name="adj" fmla="val 16667"/>
            </a:avLst>
          </a:prstGeom>
          <a:solidFill>
            <a:srgbClr val="CDCD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g2f17e605228_0_12"/>
          <p:cNvSpPr txBox="1"/>
          <p:nvPr/>
        </p:nvSpPr>
        <p:spPr>
          <a:xfrm>
            <a:off x="1140200" y="2145425"/>
            <a:ext cx="7290600" cy="923400"/>
          </a:xfrm>
          <a:prstGeom prst="rect">
            <a:avLst/>
          </a:prstGeom>
          <a:solidFill>
            <a:srgbClr val="CDCDCD"/>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CA" sz="1600" b="1" i="0" u="none" strike="noStrike" cap="none">
                <a:solidFill>
                  <a:srgbClr val="151515"/>
                </a:solidFill>
                <a:latin typeface="Arial"/>
                <a:ea typeface="Arial"/>
                <a:cs typeface="Arial"/>
                <a:sym typeface="Arial"/>
              </a:rPr>
              <a:t>“</a:t>
            </a:r>
            <a:r>
              <a:rPr lang="en-CA" sz="1600" b="0" i="0" u="none" strike="noStrike" cap="none">
                <a:solidFill>
                  <a:srgbClr val="151515"/>
                </a:solidFill>
                <a:latin typeface="Arial"/>
                <a:ea typeface="Arial"/>
                <a:cs typeface="Arial"/>
                <a:sym typeface="Arial"/>
              </a:rPr>
              <a:t>An Operator is software that encodes this domain knowledge and extends the Kubernetes API through the </a:t>
            </a:r>
            <a:r>
              <a:rPr lang="en-CA" sz="1600" b="0" i="1" u="none" strike="noStrike" cap="none">
                <a:solidFill>
                  <a:srgbClr val="151515"/>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third party resources</a:t>
            </a:r>
            <a:r>
              <a:rPr lang="en-CA" sz="1600">
                <a:solidFill>
                  <a:srgbClr val="151515"/>
                </a:solidFill>
              </a:rPr>
              <a:t> (custom resources)</a:t>
            </a:r>
            <a:r>
              <a:rPr lang="en-CA" sz="1600" b="0" i="0" u="none" strike="noStrike" cap="none">
                <a:solidFill>
                  <a:srgbClr val="151515"/>
                </a:solidFill>
                <a:latin typeface="Arial"/>
                <a:ea typeface="Arial"/>
                <a:cs typeface="Arial"/>
                <a:sym typeface="Arial"/>
              </a:rPr>
              <a:t> mechanism, enabling users to create, configure, and manage applications.</a:t>
            </a:r>
            <a:r>
              <a:rPr lang="en-CA" sz="1600" b="1" i="0" u="none" strike="noStrike" cap="none">
                <a:solidFill>
                  <a:srgbClr val="151515"/>
                </a:solidFill>
                <a:latin typeface="Arial"/>
                <a:ea typeface="Arial"/>
                <a:cs typeface="Arial"/>
                <a:sym typeface="Arial"/>
              </a:rPr>
              <a:t>”</a:t>
            </a:r>
            <a:endParaRPr sz="3200" b="1" i="0" u="none" strike="noStrike" cap="none">
              <a:solidFill>
                <a:srgbClr val="151515"/>
              </a:solidFill>
              <a:latin typeface="Arial"/>
              <a:ea typeface="Arial"/>
              <a:cs typeface="Arial"/>
              <a:sym typeface="Arial"/>
            </a:endParaRPr>
          </a:p>
        </p:txBody>
      </p:sp>
      <p:pic>
        <p:nvPicPr>
          <p:cNvPr id="480" name="Google Shape;480;g2f17e605228_0_12"/>
          <p:cNvPicPr preferRelativeResize="0"/>
          <p:nvPr/>
        </p:nvPicPr>
        <p:blipFill rotWithShape="1">
          <a:blip r:embed="rId4">
            <a:alphaModFix/>
          </a:blip>
          <a:srcRect/>
          <a:stretch/>
        </p:blipFill>
        <p:spPr>
          <a:xfrm>
            <a:off x="3558225" y="1460425"/>
            <a:ext cx="554100" cy="554100"/>
          </a:xfrm>
          <a:prstGeom prst="rect">
            <a:avLst/>
          </a:prstGeom>
          <a:noFill/>
          <a:ln>
            <a:noFill/>
          </a:ln>
        </p:spPr>
      </p:pic>
      <p:sp>
        <p:nvSpPr>
          <p:cNvPr id="481" name="Google Shape;481;g2f17e605228_0_12"/>
          <p:cNvSpPr txBox="1"/>
          <p:nvPr/>
        </p:nvSpPr>
        <p:spPr>
          <a:xfrm>
            <a:off x="1079000" y="1498975"/>
            <a:ext cx="23661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900"/>
              <a:buFont typeface="Arial"/>
              <a:buNone/>
            </a:pPr>
            <a:r>
              <a:rPr lang="en-CA" sz="1900" b="1" i="0" u="none" strike="noStrike" cap="none">
                <a:solidFill>
                  <a:schemeClr val="dk1"/>
                </a:solidFill>
                <a:latin typeface="Arial"/>
                <a:ea typeface="Arial"/>
                <a:cs typeface="Arial"/>
                <a:sym typeface="Arial"/>
              </a:rPr>
              <a:t>CoreOS definition</a:t>
            </a:r>
            <a:endParaRPr sz="1800" b="1" i="0" u="none" strike="noStrike" cap="none">
              <a:solidFill>
                <a:schemeClr val="dk1"/>
              </a:solidFill>
              <a:latin typeface="Arial"/>
              <a:ea typeface="Arial"/>
              <a:cs typeface="Arial"/>
              <a:sym typeface="Arial"/>
            </a:endParaRPr>
          </a:p>
        </p:txBody>
      </p:sp>
      <p:sp>
        <p:nvSpPr>
          <p:cNvPr id="482" name="Google Shape;482;g2f17e605228_0_12"/>
          <p:cNvSpPr txBox="1"/>
          <p:nvPr/>
        </p:nvSpPr>
        <p:spPr>
          <a:xfrm>
            <a:off x="919075" y="3484525"/>
            <a:ext cx="62889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Arial"/>
                <a:ea typeface="Arial"/>
                <a:cs typeface="Arial"/>
                <a:sym typeface="Arial"/>
              </a:rPr>
              <a:t>Operators are essentially made up of:</a:t>
            </a:r>
            <a:br>
              <a:rPr lang="en-CA"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AutoNum type="arabicPeriod"/>
            </a:pPr>
            <a:r>
              <a:rPr lang="en-CA" sz="1800" b="0" i="0" u="none" strike="noStrike" cap="none">
                <a:solidFill>
                  <a:schemeClr val="dk1"/>
                </a:solidFill>
                <a:latin typeface="Arial"/>
                <a:ea typeface="Arial"/>
                <a:cs typeface="Arial"/>
                <a:sym typeface="Arial"/>
              </a:rPr>
              <a:t>Custom Resources - Define desired configuration and states</a:t>
            </a:r>
            <a:endParaRPr sz="18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None/>
            </a:pPr>
            <a:endParaRPr sz="1800">
              <a:solidFill>
                <a:schemeClr val="dk1"/>
              </a:solidFill>
            </a:endParaRPr>
          </a:p>
          <a:p>
            <a:pPr marL="457200" marR="0" lvl="0" indent="-342900" algn="l" rtl="0">
              <a:lnSpc>
                <a:spcPct val="100000"/>
              </a:lnSpc>
              <a:spcBef>
                <a:spcPts val="0"/>
              </a:spcBef>
              <a:spcAft>
                <a:spcPts val="0"/>
              </a:spcAft>
              <a:buClr>
                <a:schemeClr val="dk1"/>
              </a:buClr>
              <a:buSzPts val="1800"/>
              <a:buFont typeface="Arial"/>
              <a:buAutoNum type="arabicPeriod"/>
            </a:pPr>
            <a:r>
              <a:rPr lang="en-CA" sz="1800" b="0" i="0" u="none" strike="noStrike" cap="none">
                <a:solidFill>
                  <a:schemeClr val="dk1"/>
                </a:solidFill>
                <a:latin typeface="Arial"/>
                <a:ea typeface="Arial"/>
                <a:cs typeface="Arial"/>
                <a:sym typeface="Arial"/>
              </a:rPr>
              <a:t>Controllers - Manage state. Control loops which run the business logic to reconcile the current state with the desired state</a:t>
            </a:r>
            <a:br>
              <a:rPr lang="en-CA"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483" name="Google Shape;483;g2f17e605228_0_12"/>
          <p:cNvPicPr preferRelativeResize="0"/>
          <p:nvPr/>
        </p:nvPicPr>
        <p:blipFill rotWithShape="1">
          <a:blip r:embed="rId5">
            <a:alphaModFix/>
          </a:blip>
          <a:srcRect/>
          <a:stretch/>
        </p:blipFill>
        <p:spPr>
          <a:xfrm>
            <a:off x="7600625" y="3453900"/>
            <a:ext cx="4449949" cy="273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f17e605228_0_17"/>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Kubernetes Operators</a:t>
            </a:r>
            <a:endParaRPr b="1"/>
          </a:p>
        </p:txBody>
      </p:sp>
      <p:pic>
        <p:nvPicPr>
          <p:cNvPr id="489" name="Google Shape;489;g2f17e605228_0_17"/>
          <p:cNvPicPr preferRelativeResize="0"/>
          <p:nvPr/>
        </p:nvPicPr>
        <p:blipFill rotWithShape="1">
          <a:blip r:embed="rId3">
            <a:alphaModFix/>
          </a:blip>
          <a:srcRect/>
          <a:stretch/>
        </p:blipFill>
        <p:spPr>
          <a:xfrm>
            <a:off x="1486213" y="1320600"/>
            <a:ext cx="9219569" cy="5429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27fd431e5ad_0_14"/>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Why use Operators ?</a:t>
            </a:r>
            <a:endParaRPr b="1"/>
          </a:p>
        </p:txBody>
      </p:sp>
      <p:sp>
        <p:nvSpPr>
          <p:cNvPr id="495" name="Google Shape;495;g27fd431e5ad_0_14"/>
          <p:cNvSpPr txBox="1">
            <a:spLocks noGrp="1"/>
          </p:cNvSpPr>
          <p:nvPr>
            <p:ph type="body" idx="1"/>
          </p:nvPr>
        </p:nvSpPr>
        <p:spPr>
          <a:xfrm>
            <a:off x="838200" y="1476375"/>
            <a:ext cx="10515600" cy="5170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endParaRPr sz="2000" b="1"/>
          </a:p>
          <a:p>
            <a:pPr marL="0" lvl="0" indent="0" algn="l" rtl="0">
              <a:lnSpc>
                <a:spcPct val="90000"/>
              </a:lnSpc>
              <a:spcBef>
                <a:spcPts val="0"/>
              </a:spcBef>
              <a:spcAft>
                <a:spcPts val="0"/>
              </a:spcAft>
              <a:buSzPts val="1800"/>
              <a:buNone/>
            </a:pPr>
            <a:endParaRPr sz="2000"/>
          </a:p>
          <a:p>
            <a:pPr marL="0" lvl="0" indent="0" algn="l" rtl="0">
              <a:lnSpc>
                <a:spcPct val="90000"/>
              </a:lnSpc>
              <a:spcBef>
                <a:spcPts val="0"/>
              </a:spcBef>
              <a:spcAft>
                <a:spcPts val="0"/>
              </a:spcAft>
              <a:buSzPts val="1800"/>
              <a:buNone/>
            </a:pPr>
            <a:endParaRPr sz="2000"/>
          </a:p>
          <a:p>
            <a:pPr marL="457200" lvl="0" indent="-355600" algn="l" rtl="0">
              <a:lnSpc>
                <a:spcPct val="90000"/>
              </a:lnSpc>
              <a:spcBef>
                <a:spcPts val="0"/>
              </a:spcBef>
              <a:spcAft>
                <a:spcPts val="0"/>
              </a:spcAft>
              <a:buSzPts val="2000"/>
              <a:buChar char="•"/>
            </a:pPr>
            <a:r>
              <a:rPr lang="en-CA" sz="2000"/>
              <a:t>Extend the Kubernetes functionality to solve domain-specific problems</a:t>
            </a:r>
            <a:endParaRPr sz="2000"/>
          </a:p>
          <a:p>
            <a:pPr marL="0" lvl="0" indent="0" algn="l" rtl="0">
              <a:lnSpc>
                <a:spcPct val="90000"/>
              </a:lnSpc>
              <a:spcBef>
                <a:spcPts val="0"/>
              </a:spcBef>
              <a:spcAft>
                <a:spcPts val="0"/>
              </a:spcAft>
              <a:buSzPts val="1800"/>
              <a:buNone/>
            </a:pPr>
            <a:endParaRPr sz="2000"/>
          </a:p>
          <a:p>
            <a:pPr marL="457200" lvl="0" indent="-355600" algn="l" rtl="0">
              <a:lnSpc>
                <a:spcPct val="90000"/>
              </a:lnSpc>
              <a:spcBef>
                <a:spcPts val="0"/>
              </a:spcBef>
              <a:spcAft>
                <a:spcPts val="0"/>
              </a:spcAft>
              <a:buSzPts val="2000"/>
              <a:buChar char="•"/>
            </a:pPr>
            <a:r>
              <a:rPr lang="en-CA" sz="2000"/>
              <a:t>Standardize Operations and create a consistent approach to automation</a:t>
            </a:r>
            <a:endParaRPr sz="2000"/>
          </a:p>
          <a:p>
            <a:pPr marL="457200" lvl="0" indent="0" algn="l" rtl="0">
              <a:lnSpc>
                <a:spcPct val="90000"/>
              </a:lnSpc>
              <a:spcBef>
                <a:spcPts val="0"/>
              </a:spcBef>
              <a:spcAft>
                <a:spcPts val="0"/>
              </a:spcAft>
              <a:buSzPts val="1800"/>
              <a:buNone/>
            </a:pPr>
            <a:endParaRPr sz="2000"/>
          </a:p>
          <a:p>
            <a:pPr marL="457200" lvl="0" indent="-355600" algn="l" rtl="0">
              <a:lnSpc>
                <a:spcPct val="90000"/>
              </a:lnSpc>
              <a:spcBef>
                <a:spcPts val="0"/>
              </a:spcBef>
              <a:spcAft>
                <a:spcPts val="0"/>
              </a:spcAft>
              <a:buSzPts val="2000"/>
              <a:buChar char="•"/>
            </a:pPr>
            <a:r>
              <a:rPr lang="en-CA" sz="2000"/>
              <a:t>Use Kubernetes to perform operations and tasks that are usually performed by other tools</a:t>
            </a:r>
            <a:endParaRPr sz="2000"/>
          </a:p>
          <a:p>
            <a:pPr marL="457200" lvl="0" indent="0" algn="l" rtl="0">
              <a:lnSpc>
                <a:spcPct val="90000"/>
              </a:lnSpc>
              <a:spcBef>
                <a:spcPts val="0"/>
              </a:spcBef>
              <a:spcAft>
                <a:spcPts val="0"/>
              </a:spcAft>
              <a:buSzPts val="1800"/>
              <a:buNone/>
            </a:pPr>
            <a:endParaRPr sz="2000"/>
          </a:p>
          <a:p>
            <a:pPr marL="457200" lvl="0" indent="-355600" algn="l" rtl="0">
              <a:lnSpc>
                <a:spcPct val="90000"/>
              </a:lnSpc>
              <a:spcBef>
                <a:spcPts val="0"/>
              </a:spcBef>
              <a:spcAft>
                <a:spcPts val="0"/>
              </a:spcAft>
              <a:buSzPts val="2000"/>
              <a:buChar char="•"/>
            </a:pPr>
            <a:r>
              <a:rPr lang="en-CA" sz="2000" b="1"/>
              <a:t>Broad</a:t>
            </a:r>
            <a:r>
              <a:rPr lang="en-CA" sz="2000"/>
              <a:t> ecosystem of Operator frameworks and catalogs</a:t>
            </a:r>
            <a:endParaRPr sz="2000"/>
          </a:p>
          <a:p>
            <a:pPr marL="0" lvl="0" indent="0" algn="l" rtl="0">
              <a:lnSpc>
                <a:spcPct val="90000"/>
              </a:lnSpc>
              <a:spcBef>
                <a:spcPts val="0"/>
              </a:spcBef>
              <a:spcAft>
                <a:spcPts val="0"/>
              </a:spcAft>
              <a:buSzPts val="1800"/>
              <a:buNone/>
            </a:pPr>
            <a:endParaRPr sz="2000"/>
          </a:p>
          <a:p>
            <a:pPr marL="0" lvl="0" indent="0" algn="l" rtl="0">
              <a:lnSpc>
                <a:spcPct val="90000"/>
              </a:lnSpc>
              <a:spcBef>
                <a:spcPts val="0"/>
              </a:spcBef>
              <a:spcAft>
                <a:spcPts val="0"/>
              </a:spcAft>
              <a:buSzPts val="1800"/>
              <a:buNone/>
            </a:pP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27fd431e5ad_0_44"/>
          <p:cNvSpPr txBox="1"/>
          <p:nvPr/>
        </p:nvSpPr>
        <p:spPr>
          <a:xfrm>
            <a:off x="0" y="0"/>
            <a:ext cx="3000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3600"/>
              <a:buFont typeface="Arial"/>
              <a:buNone/>
            </a:pPr>
            <a:endParaRPr sz="3600" b="1" i="0" u="none" strike="noStrike" cap="none">
              <a:solidFill>
                <a:schemeClr val="lt1"/>
              </a:solidFill>
              <a:latin typeface="Montserrat"/>
              <a:ea typeface="Montserrat"/>
              <a:cs typeface="Montserrat"/>
              <a:sym typeface="Montserrat"/>
            </a:endParaRPr>
          </a:p>
        </p:txBody>
      </p:sp>
      <p:sp>
        <p:nvSpPr>
          <p:cNvPr id="501" name="Google Shape;501;g27fd431e5ad_0_44"/>
          <p:cNvSpPr txBox="1"/>
          <p:nvPr/>
        </p:nvSpPr>
        <p:spPr>
          <a:xfrm>
            <a:off x="789700" y="2394600"/>
            <a:ext cx="10435200" cy="2068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500"/>
              <a:buFont typeface="Arial"/>
              <a:buNone/>
            </a:pPr>
            <a:r>
              <a:rPr lang="en-CA" sz="6800" b="1" i="0" u="none" strike="noStrike" cap="none">
                <a:solidFill>
                  <a:schemeClr val="lt1"/>
                </a:solidFill>
                <a:latin typeface="Play"/>
                <a:ea typeface="Play"/>
                <a:cs typeface="Play"/>
                <a:sym typeface="Play"/>
              </a:rPr>
              <a:t>Kubernetes Operators </a:t>
            </a:r>
            <a:endParaRPr sz="6800" b="1" i="0" u="none" strike="noStrike" cap="none">
              <a:solidFill>
                <a:schemeClr val="lt1"/>
              </a:solidFill>
              <a:latin typeface="Play"/>
              <a:ea typeface="Play"/>
              <a:cs typeface="Play"/>
              <a:sym typeface="Play"/>
            </a:endParaRPr>
          </a:p>
          <a:p>
            <a:pPr marL="0" marR="0" lvl="0" indent="0" algn="l" rtl="0">
              <a:lnSpc>
                <a:spcPct val="90000"/>
              </a:lnSpc>
              <a:spcBef>
                <a:spcPts val="0"/>
              </a:spcBef>
              <a:spcAft>
                <a:spcPts val="0"/>
              </a:spcAft>
              <a:buClr>
                <a:srgbClr val="000000"/>
              </a:buClr>
              <a:buSzPts val="4500"/>
              <a:buFont typeface="Arial"/>
              <a:buNone/>
            </a:pPr>
            <a:r>
              <a:rPr lang="en-CA" sz="6800" b="1" i="0" u="none" strike="noStrike" cap="none">
                <a:solidFill>
                  <a:schemeClr val="lt1"/>
                </a:solidFill>
                <a:latin typeface="Play"/>
                <a:ea typeface="Play"/>
                <a:cs typeface="Play"/>
                <a:sym typeface="Play"/>
              </a:rPr>
              <a:t>for AI/ML </a:t>
            </a:r>
            <a:endParaRPr sz="6800" i="0" u="none" strike="noStrike" cap="none">
              <a:solidFill>
                <a:srgbClr val="000000"/>
              </a:solidFill>
              <a:latin typeface="Play"/>
              <a:ea typeface="Play"/>
              <a:cs typeface="Play"/>
              <a:sym typeface="Pl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2f0c569bd9e_0_51"/>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GPU Operator</a:t>
            </a:r>
            <a:endParaRPr b="1"/>
          </a:p>
        </p:txBody>
      </p:sp>
      <p:sp>
        <p:nvSpPr>
          <p:cNvPr id="507" name="Google Shape;507;g2f0c569bd9e_0_51"/>
          <p:cNvSpPr txBox="1"/>
          <p:nvPr/>
        </p:nvSpPr>
        <p:spPr>
          <a:xfrm>
            <a:off x="5507300" y="2517000"/>
            <a:ext cx="1386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508" name="Google Shape;508;g2f0c569bd9e_0_51"/>
          <p:cNvPicPr preferRelativeResize="0"/>
          <p:nvPr/>
        </p:nvPicPr>
        <p:blipFill>
          <a:blip r:embed="rId3">
            <a:alphaModFix/>
          </a:blip>
          <a:stretch>
            <a:fillRect/>
          </a:stretch>
        </p:blipFill>
        <p:spPr>
          <a:xfrm>
            <a:off x="4042075" y="1658300"/>
            <a:ext cx="5507100" cy="4282200"/>
          </a:xfrm>
          <a:prstGeom prst="rect">
            <a:avLst/>
          </a:prstGeom>
          <a:noFill/>
          <a:ln>
            <a:noFill/>
          </a:ln>
        </p:spPr>
      </p:pic>
      <p:sp>
        <p:nvSpPr>
          <p:cNvPr id="509" name="Google Shape;509;g2f0c569bd9e_0_51"/>
          <p:cNvSpPr txBox="1"/>
          <p:nvPr/>
        </p:nvSpPr>
        <p:spPr>
          <a:xfrm>
            <a:off x="1350450" y="6168550"/>
            <a:ext cx="9491100" cy="492600"/>
          </a:xfrm>
          <a:prstGeom prst="rect">
            <a:avLst/>
          </a:prstGeom>
          <a:noFill/>
          <a:ln>
            <a:noFill/>
          </a:ln>
        </p:spPr>
        <p:txBody>
          <a:bodyPr spcFirstLastPara="1" wrap="square" lIns="91425" tIns="91425" rIns="91425" bIns="91425" anchor="t" anchorCtr="0">
            <a:spAutoFit/>
          </a:bodyPr>
          <a:lstStyle/>
          <a:p>
            <a:pPr marL="0" lvl="0" indent="0" algn="ctr" rtl="0">
              <a:lnSpc>
                <a:spcPct val="102250"/>
              </a:lnSpc>
              <a:spcBef>
                <a:spcPts val="0"/>
              </a:spcBef>
              <a:spcAft>
                <a:spcPts val="0"/>
              </a:spcAft>
              <a:buClr>
                <a:schemeClr val="dk1"/>
              </a:buClr>
              <a:buFont typeface="Arial"/>
              <a:buNone/>
            </a:pPr>
            <a:r>
              <a:rPr lang="en-CA" sz="2000" u="sng">
                <a:solidFill>
                  <a:schemeClr val="hlink"/>
                </a:solidFill>
                <a:latin typeface="Trebuchet MS"/>
                <a:ea typeface="Trebuchet MS"/>
                <a:cs typeface="Trebuchet MS"/>
                <a:sym typeface="Trebuchet MS"/>
                <a:hlinkClick r:id="rId4"/>
              </a:rPr>
              <a:t>https://github.com/NVIDIA/gpu-operator</a:t>
            </a:r>
            <a:endParaRPr sz="2800">
              <a:solidFill>
                <a:schemeClr val="dk1"/>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27fe3337b3a_0_431"/>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GPU Operator</a:t>
            </a:r>
            <a:endParaRPr b="1"/>
          </a:p>
        </p:txBody>
      </p:sp>
      <p:sp>
        <p:nvSpPr>
          <p:cNvPr id="515" name="Google Shape;515;g27fe3337b3a_0_431"/>
          <p:cNvSpPr txBox="1"/>
          <p:nvPr/>
        </p:nvSpPr>
        <p:spPr>
          <a:xfrm>
            <a:off x="4020714" y="3004070"/>
            <a:ext cx="10839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16" name="Google Shape;516;g27fe3337b3a_0_431"/>
          <p:cNvSpPr/>
          <p:nvPr/>
        </p:nvSpPr>
        <p:spPr>
          <a:xfrm>
            <a:off x="2366128" y="5223178"/>
            <a:ext cx="2738400" cy="614100"/>
          </a:xfrm>
          <a:prstGeom prst="rect">
            <a:avLst/>
          </a:prstGeom>
          <a:solidFill>
            <a:srgbClr val="76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i="0" u="none" strike="noStrike" cap="none">
                <a:solidFill>
                  <a:srgbClr val="FFFFFF"/>
                </a:solidFill>
                <a:latin typeface="Trebuchet MS"/>
                <a:ea typeface="Trebuchet MS"/>
                <a:cs typeface="Trebuchet MS"/>
                <a:sym typeface="Trebuchet MS"/>
              </a:rPr>
              <a:t>GPU Server</a:t>
            </a:r>
            <a:endParaRPr sz="1200" i="0" u="none" strike="noStrike" cap="none">
              <a:solidFill>
                <a:srgbClr val="FFFFFF"/>
              </a:solidFill>
              <a:latin typeface="Trebuchet MS"/>
              <a:ea typeface="Trebuchet MS"/>
              <a:cs typeface="Trebuchet MS"/>
              <a:sym typeface="Trebuchet MS"/>
            </a:endParaRPr>
          </a:p>
        </p:txBody>
      </p:sp>
      <p:grpSp>
        <p:nvGrpSpPr>
          <p:cNvPr id="517" name="Google Shape;517;g27fe3337b3a_0_431"/>
          <p:cNvGrpSpPr/>
          <p:nvPr/>
        </p:nvGrpSpPr>
        <p:grpSpPr>
          <a:xfrm>
            <a:off x="2366076" y="3517741"/>
            <a:ext cx="2738360" cy="1705244"/>
            <a:chOff x="3888758" y="2672149"/>
            <a:chExt cx="4449000" cy="1932726"/>
          </a:xfrm>
        </p:grpSpPr>
        <p:sp>
          <p:nvSpPr>
            <p:cNvPr id="518" name="Google Shape;518;g27fe3337b3a_0_431"/>
            <p:cNvSpPr/>
            <p:nvPr/>
          </p:nvSpPr>
          <p:spPr>
            <a:xfrm>
              <a:off x="3888758" y="2672149"/>
              <a:ext cx="4449000" cy="437700"/>
            </a:xfrm>
            <a:prstGeom prst="rect">
              <a:avLst/>
            </a:prstGeom>
            <a:solidFill>
              <a:srgbClr val="76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i="0" u="none" strike="noStrike" cap="none">
                  <a:solidFill>
                    <a:srgbClr val="FFFFFF"/>
                  </a:solidFill>
                  <a:latin typeface="Trebuchet MS"/>
                  <a:ea typeface="Trebuchet MS"/>
                  <a:cs typeface="Trebuchet MS"/>
                  <a:sym typeface="Trebuchet MS"/>
                </a:rPr>
                <a:t>GPU Driver</a:t>
              </a:r>
              <a:endParaRPr sz="1200" i="0" u="none" strike="noStrike" cap="none">
                <a:solidFill>
                  <a:srgbClr val="FFFFFF"/>
                </a:solidFill>
                <a:latin typeface="Trebuchet MS"/>
                <a:ea typeface="Trebuchet MS"/>
                <a:cs typeface="Trebuchet MS"/>
                <a:sym typeface="Trebuchet MS"/>
              </a:endParaRPr>
            </a:p>
          </p:txBody>
        </p:sp>
        <p:sp>
          <p:nvSpPr>
            <p:cNvPr id="519" name="Google Shape;519;g27fe3337b3a_0_431"/>
            <p:cNvSpPr/>
            <p:nvPr/>
          </p:nvSpPr>
          <p:spPr>
            <a:xfrm>
              <a:off x="3888758" y="3653200"/>
              <a:ext cx="4449000" cy="437700"/>
            </a:xfrm>
            <a:prstGeom prst="rect">
              <a:avLst/>
            </a:prstGeom>
            <a:solidFill>
              <a:srgbClr val="D8D8D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i="0" u="none" strike="noStrike" cap="none">
                  <a:solidFill>
                    <a:srgbClr val="000000"/>
                  </a:solidFill>
                  <a:latin typeface="Trebuchet MS"/>
                  <a:ea typeface="Trebuchet MS"/>
                  <a:cs typeface="Trebuchet MS"/>
                  <a:sym typeface="Trebuchet MS"/>
                </a:rPr>
                <a:t>Container Runtime</a:t>
              </a:r>
              <a:endParaRPr sz="1200" i="0" u="none" strike="noStrike" cap="none">
                <a:solidFill>
                  <a:srgbClr val="000000"/>
                </a:solidFill>
                <a:latin typeface="Trebuchet MS"/>
                <a:ea typeface="Trebuchet MS"/>
                <a:cs typeface="Trebuchet MS"/>
                <a:sym typeface="Trebuchet MS"/>
              </a:endParaRPr>
            </a:p>
          </p:txBody>
        </p:sp>
        <p:sp>
          <p:nvSpPr>
            <p:cNvPr id="520" name="Google Shape;520;g27fe3337b3a_0_431"/>
            <p:cNvSpPr/>
            <p:nvPr/>
          </p:nvSpPr>
          <p:spPr>
            <a:xfrm>
              <a:off x="3888758" y="4167175"/>
              <a:ext cx="4449000" cy="437700"/>
            </a:xfrm>
            <a:prstGeom prst="rect">
              <a:avLst/>
            </a:prstGeom>
            <a:solidFill>
              <a:srgbClr val="D8D8D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i="0" u="none" strike="noStrike" cap="none">
                  <a:solidFill>
                    <a:srgbClr val="000000"/>
                  </a:solidFill>
                  <a:latin typeface="Trebuchet MS"/>
                  <a:ea typeface="Trebuchet MS"/>
                  <a:cs typeface="Trebuchet MS"/>
                  <a:sym typeface="Trebuchet MS"/>
                </a:rPr>
                <a:t>Operating System</a:t>
              </a:r>
              <a:endParaRPr sz="1200" i="0" u="none" strike="noStrike" cap="none">
                <a:solidFill>
                  <a:srgbClr val="000000"/>
                </a:solidFill>
                <a:latin typeface="Trebuchet MS"/>
                <a:ea typeface="Trebuchet MS"/>
                <a:cs typeface="Trebuchet MS"/>
                <a:sym typeface="Trebuchet MS"/>
              </a:endParaRPr>
            </a:p>
          </p:txBody>
        </p:sp>
      </p:grpSp>
      <p:sp>
        <p:nvSpPr>
          <p:cNvPr id="521" name="Google Shape;521;g27fe3337b3a_0_431"/>
          <p:cNvSpPr/>
          <p:nvPr/>
        </p:nvSpPr>
        <p:spPr>
          <a:xfrm>
            <a:off x="2366101" y="3095831"/>
            <a:ext cx="2738400" cy="376200"/>
          </a:xfrm>
          <a:prstGeom prst="rect">
            <a:avLst/>
          </a:prstGeom>
          <a:solidFill>
            <a:srgbClr val="76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i="0" u="none" strike="noStrike" cap="none">
                <a:solidFill>
                  <a:srgbClr val="FFFFFF"/>
                </a:solidFill>
                <a:latin typeface="Trebuchet MS"/>
                <a:ea typeface="Trebuchet MS"/>
                <a:cs typeface="Trebuchet MS"/>
                <a:sym typeface="Trebuchet MS"/>
              </a:rPr>
              <a:t>Container Toolkit</a:t>
            </a:r>
            <a:endParaRPr sz="1200" i="0" u="none" strike="noStrike" cap="none">
              <a:solidFill>
                <a:srgbClr val="FFFFFF"/>
              </a:solidFill>
              <a:latin typeface="Trebuchet MS"/>
              <a:ea typeface="Trebuchet MS"/>
              <a:cs typeface="Trebuchet MS"/>
              <a:sym typeface="Trebuchet MS"/>
            </a:endParaRPr>
          </a:p>
        </p:txBody>
      </p:sp>
      <p:sp>
        <p:nvSpPr>
          <p:cNvPr id="522" name="Google Shape;522;g27fe3337b3a_0_431"/>
          <p:cNvSpPr/>
          <p:nvPr/>
        </p:nvSpPr>
        <p:spPr>
          <a:xfrm>
            <a:off x="2366101" y="3939950"/>
            <a:ext cx="2738400" cy="376200"/>
          </a:xfrm>
          <a:prstGeom prst="rect">
            <a:avLst/>
          </a:prstGeom>
          <a:solidFill>
            <a:srgbClr val="D8D8D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i="0" u="none" strike="noStrike" cap="none">
                <a:solidFill>
                  <a:srgbClr val="000000"/>
                </a:solidFill>
                <a:latin typeface="Trebuchet MS"/>
                <a:ea typeface="Trebuchet MS"/>
                <a:cs typeface="Trebuchet MS"/>
                <a:sym typeface="Trebuchet MS"/>
              </a:rPr>
              <a:t>Kubernetes</a:t>
            </a:r>
            <a:endParaRPr sz="1200" i="0" u="none" strike="noStrike" cap="none">
              <a:solidFill>
                <a:srgbClr val="000000"/>
              </a:solidFill>
              <a:latin typeface="Trebuchet MS"/>
              <a:ea typeface="Trebuchet MS"/>
              <a:cs typeface="Trebuchet MS"/>
              <a:sym typeface="Trebuchet MS"/>
            </a:endParaRPr>
          </a:p>
        </p:txBody>
      </p:sp>
      <p:sp>
        <p:nvSpPr>
          <p:cNvPr id="523" name="Google Shape;523;g27fe3337b3a_0_431"/>
          <p:cNvSpPr/>
          <p:nvPr/>
        </p:nvSpPr>
        <p:spPr>
          <a:xfrm>
            <a:off x="2366101" y="2672507"/>
            <a:ext cx="2738400" cy="376200"/>
          </a:xfrm>
          <a:prstGeom prst="rect">
            <a:avLst/>
          </a:prstGeom>
          <a:solidFill>
            <a:srgbClr val="76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i="0" u="none" strike="noStrike" cap="none">
                <a:solidFill>
                  <a:srgbClr val="FFFFFF"/>
                </a:solidFill>
                <a:latin typeface="Trebuchet MS"/>
                <a:ea typeface="Trebuchet MS"/>
                <a:cs typeface="Trebuchet MS"/>
                <a:sym typeface="Trebuchet MS"/>
              </a:rPr>
              <a:t>Device Plugin</a:t>
            </a:r>
            <a:endParaRPr sz="1200" i="0" u="none" strike="noStrike" cap="none">
              <a:solidFill>
                <a:srgbClr val="FFFFFF"/>
              </a:solidFill>
              <a:latin typeface="Trebuchet MS"/>
              <a:ea typeface="Trebuchet MS"/>
              <a:cs typeface="Trebuchet MS"/>
              <a:sym typeface="Trebuchet MS"/>
            </a:endParaRPr>
          </a:p>
        </p:txBody>
      </p:sp>
      <p:sp>
        <p:nvSpPr>
          <p:cNvPr id="524" name="Google Shape;524;g27fe3337b3a_0_431"/>
          <p:cNvSpPr txBox="1"/>
          <p:nvPr/>
        </p:nvSpPr>
        <p:spPr>
          <a:xfrm>
            <a:off x="1222526" y="2232387"/>
            <a:ext cx="5025600" cy="260100"/>
          </a:xfrm>
          <a:prstGeom prst="rect">
            <a:avLst/>
          </a:prstGeom>
          <a:noFill/>
          <a:ln>
            <a:noFill/>
          </a:ln>
        </p:spPr>
        <p:txBody>
          <a:bodyPr spcFirstLastPara="1" wrap="square" lIns="22850" tIns="11425" rIns="22850" bIns="1142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CA" sz="1400" b="1" i="0" u="none" strike="noStrike" cap="none">
                <a:solidFill>
                  <a:srgbClr val="000000"/>
                </a:solidFill>
                <a:latin typeface="Trebuchet MS"/>
                <a:ea typeface="Trebuchet MS"/>
                <a:cs typeface="Trebuchet MS"/>
                <a:sym typeface="Trebuchet MS"/>
              </a:rPr>
              <a:t>Without GPU Operator</a:t>
            </a:r>
            <a:endParaRPr sz="1400" b="1" i="0" u="none" strike="noStrike" cap="none">
              <a:solidFill>
                <a:srgbClr val="000000"/>
              </a:solidFill>
              <a:latin typeface="Trebuchet MS"/>
              <a:ea typeface="Trebuchet MS"/>
              <a:cs typeface="Trebuchet MS"/>
              <a:sym typeface="Trebuchet MS"/>
            </a:endParaRPr>
          </a:p>
        </p:txBody>
      </p:sp>
      <p:sp>
        <p:nvSpPr>
          <p:cNvPr id="525" name="Google Shape;525;g27fe3337b3a_0_431"/>
          <p:cNvSpPr txBox="1"/>
          <p:nvPr/>
        </p:nvSpPr>
        <p:spPr>
          <a:xfrm>
            <a:off x="6407897" y="2228475"/>
            <a:ext cx="5025600" cy="260100"/>
          </a:xfrm>
          <a:prstGeom prst="rect">
            <a:avLst/>
          </a:prstGeom>
          <a:noFill/>
          <a:ln>
            <a:noFill/>
          </a:ln>
        </p:spPr>
        <p:txBody>
          <a:bodyPr spcFirstLastPara="1" wrap="square" lIns="22850" tIns="11425" rIns="22850" bIns="1142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CA" sz="1400" b="1" i="0" u="none" strike="noStrike" cap="none">
                <a:solidFill>
                  <a:srgbClr val="000000"/>
                </a:solidFill>
                <a:latin typeface="Trebuchet MS"/>
                <a:ea typeface="Trebuchet MS"/>
                <a:cs typeface="Trebuchet MS"/>
                <a:sym typeface="Trebuchet MS"/>
              </a:rPr>
              <a:t>With GPU Operator </a:t>
            </a:r>
            <a:endParaRPr sz="1400" b="1" i="0" u="none" strike="noStrike" cap="none">
              <a:solidFill>
                <a:srgbClr val="000000"/>
              </a:solidFill>
              <a:latin typeface="Trebuchet MS"/>
              <a:ea typeface="Trebuchet MS"/>
              <a:cs typeface="Trebuchet MS"/>
              <a:sym typeface="Trebuchet MS"/>
            </a:endParaRPr>
          </a:p>
        </p:txBody>
      </p:sp>
      <p:sp>
        <p:nvSpPr>
          <p:cNvPr id="526" name="Google Shape;526;g27fe3337b3a_0_431"/>
          <p:cNvSpPr txBox="1"/>
          <p:nvPr/>
        </p:nvSpPr>
        <p:spPr>
          <a:xfrm>
            <a:off x="1222531" y="5878965"/>
            <a:ext cx="96177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CA" sz="1400" i="1" u="none" strike="noStrike" cap="none">
                <a:solidFill>
                  <a:srgbClr val="000000"/>
                </a:solidFill>
                <a:latin typeface="Montserrat"/>
                <a:ea typeface="Montserrat"/>
                <a:cs typeface="Montserrat"/>
                <a:sym typeface="Montserrat"/>
              </a:rPr>
              <a:t>Manage CPUs and GPUs in a single stack through management at the cluster level</a:t>
            </a:r>
            <a:endParaRPr sz="1400" i="1"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400"/>
              <a:buFont typeface="Arial"/>
              <a:buNone/>
            </a:pPr>
            <a:r>
              <a:rPr lang="en-CA" sz="1400" i="1" u="none" strike="noStrike" cap="none">
                <a:solidFill>
                  <a:srgbClr val="000000"/>
                </a:solidFill>
                <a:latin typeface="Montserrat"/>
                <a:ea typeface="Montserrat"/>
                <a:cs typeface="Montserrat"/>
                <a:sym typeface="Montserrat"/>
              </a:rPr>
              <a:t>and access extra functionalities and features</a:t>
            </a:r>
            <a:endParaRPr sz="1400" i="1" u="none" strike="noStrike" cap="none">
              <a:solidFill>
                <a:srgbClr val="000000"/>
              </a:solidFill>
              <a:latin typeface="Montserrat"/>
              <a:ea typeface="Montserrat"/>
              <a:cs typeface="Montserrat"/>
              <a:sym typeface="Montserrat"/>
            </a:endParaRPr>
          </a:p>
          <a:p>
            <a:pPr marL="457200" marR="0" lvl="0" indent="0" algn="ctr"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grpSp>
        <p:nvGrpSpPr>
          <p:cNvPr id="527" name="Google Shape;527;g27fe3337b3a_0_431"/>
          <p:cNvGrpSpPr/>
          <p:nvPr/>
        </p:nvGrpSpPr>
        <p:grpSpPr>
          <a:xfrm>
            <a:off x="7893744" y="2630956"/>
            <a:ext cx="2053905" cy="3248021"/>
            <a:chOff x="6576553" y="1506201"/>
            <a:chExt cx="1656909" cy="2524303"/>
          </a:xfrm>
        </p:grpSpPr>
        <p:grpSp>
          <p:nvGrpSpPr>
            <p:cNvPr id="528" name="Google Shape;528;g27fe3337b3a_0_431"/>
            <p:cNvGrpSpPr/>
            <p:nvPr/>
          </p:nvGrpSpPr>
          <p:grpSpPr>
            <a:xfrm>
              <a:off x="6576578" y="1506201"/>
              <a:ext cx="1656856" cy="1049911"/>
              <a:chOff x="5829199" y="1643421"/>
              <a:chExt cx="1832400" cy="802500"/>
            </a:xfrm>
          </p:grpSpPr>
          <p:sp>
            <p:nvSpPr>
              <p:cNvPr id="529" name="Google Shape;529;g27fe3337b3a_0_431"/>
              <p:cNvSpPr/>
              <p:nvPr/>
            </p:nvSpPr>
            <p:spPr>
              <a:xfrm>
                <a:off x="6218922" y="1906150"/>
                <a:ext cx="447600" cy="249600"/>
              </a:xfrm>
              <a:prstGeom prst="cube">
                <a:avLst>
                  <a:gd name="adj" fmla="val 25000"/>
                </a:avLst>
              </a:prstGeom>
              <a:solidFill>
                <a:srgbClr val="92D050"/>
              </a:solidFill>
              <a:ln>
                <a:noFill/>
              </a:ln>
            </p:spPr>
            <p:txBody>
              <a:bodyPr spcFirstLastPara="1" wrap="square" lIns="76200" tIns="38075" rIns="76200" bIns="3807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CA" sz="400" b="0" i="0" u="none" strike="noStrike" cap="none">
                    <a:solidFill>
                      <a:srgbClr val="FFFFFF"/>
                    </a:solidFill>
                    <a:latin typeface="Trebuchet MS"/>
                    <a:ea typeface="Trebuchet MS"/>
                    <a:cs typeface="Trebuchet MS"/>
                    <a:sym typeface="Trebuchet MS"/>
                  </a:rPr>
                  <a:t>Container Toolkit</a:t>
                </a:r>
                <a:endParaRPr sz="400" b="0" i="0" u="none" strike="noStrike" cap="none">
                  <a:solidFill>
                    <a:srgbClr val="FFFFFF"/>
                  </a:solidFill>
                  <a:latin typeface="Trebuchet MS"/>
                  <a:ea typeface="Trebuchet MS"/>
                  <a:cs typeface="Trebuchet MS"/>
                  <a:sym typeface="Trebuchet MS"/>
                </a:endParaRPr>
              </a:p>
            </p:txBody>
          </p:sp>
          <p:sp>
            <p:nvSpPr>
              <p:cNvPr id="530" name="Google Shape;530;g27fe3337b3a_0_431"/>
              <p:cNvSpPr/>
              <p:nvPr/>
            </p:nvSpPr>
            <p:spPr>
              <a:xfrm>
                <a:off x="5829199" y="1643421"/>
                <a:ext cx="1832400" cy="802500"/>
              </a:xfrm>
              <a:prstGeom prst="rect">
                <a:avLst/>
              </a:prstGeom>
              <a:solidFill>
                <a:srgbClr val="76B900"/>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p:txBody>
          </p:sp>
        </p:grpSp>
        <p:sp>
          <p:nvSpPr>
            <p:cNvPr id="531" name="Google Shape;531;g27fe3337b3a_0_431"/>
            <p:cNvSpPr/>
            <p:nvPr/>
          </p:nvSpPr>
          <p:spPr>
            <a:xfrm>
              <a:off x="6577400" y="3560404"/>
              <a:ext cx="1656000" cy="470100"/>
            </a:xfrm>
            <a:prstGeom prst="rect">
              <a:avLst/>
            </a:prstGeom>
            <a:solidFill>
              <a:srgbClr val="76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i="0" u="none" strike="noStrike" cap="none">
                  <a:solidFill>
                    <a:srgbClr val="FFFFFF"/>
                  </a:solidFill>
                  <a:latin typeface="Trebuchet MS"/>
                  <a:ea typeface="Trebuchet MS"/>
                  <a:cs typeface="Trebuchet MS"/>
                  <a:sym typeface="Trebuchet MS"/>
                </a:rPr>
                <a:t>GPU Server</a:t>
              </a:r>
              <a:endParaRPr sz="1200" i="0" u="none" strike="noStrike" cap="none">
                <a:solidFill>
                  <a:srgbClr val="FFFFFF"/>
                </a:solidFill>
                <a:latin typeface="Trebuchet MS"/>
                <a:ea typeface="Trebuchet MS"/>
                <a:cs typeface="Trebuchet MS"/>
                <a:sym typeface="Trebuchet MS"/>
              </a:endParaRPr>
            </a:p>
          </p:txBody>
        </p:sp>
        <p:sp>
          <p:nvSpPr>
            <p:cNvPr id="532" name="Google Shape;532;g27fe3337b3a_0_431"/>
            <p:cNvSpPr/>
            <p:nvPr/>
          </p:nvSpPr>
          <p:spPr>
            <a:xfrm>
              <a:off x="6576557" y="2589951"/>
              <a:ext cx="1656000" cy="326700"/>
            </a:xfrm>
            <a:prstGeom prst="rect">
              <a:avLst/>
            </a:prstGeom>
            <a:solidFill>
              <a:srgbClr val="D8D8D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i="0" u="none" strike="noStrike" cap="none">
                  <a:solidFill>
                    <a:srgbClr val="000000"/>
                  </a:solidFill>
                  <a:latin typeface="Trebuchet MS"/>
                  <a:ea typeface="Trebuchet MS"/>
                  <a:cs typeface="Trebuchet MS"/>
                  <a:sym typeface="Trebuchet MS"/>
                </a:rPr>
                <a:t>Kubernetes</a:t>
              </a:r>
              <a:endParaRPr sz="1200" i="0" u="none" strike="noStrike" cap="none">
                <a:solidFill>
                  <a:srgbClr val="000000"/>
                </a:solidFill>
                <a:latin typeface="Trebuchet MS"/>
                <a:ea typeface="Trebuchet MS"/>
                <a:cs typeface="Trebuchet MS"/>
                <a:sym typeface="Trebuchet MS"/>
              </a:endParaRPr>
            </a:p>
          </p:txBody>
        </p:sp>
        <p:sp>
          <p:nvSpPr>
            <p:cNvPr id="533" name="Google Shape;533;g27fe3337b3a_0_431"/>
            <p:cNvSpPr/>
            <p:nvPr/>
          </p:nvSpPr>
          <p:spPr>
            <a:xfrm>
              <a:off x="6576562" y="3247900"/>
              <a:ext cx="1656900" cy="270600"/>
            </a:xfrm>
            <a:prstGeom prst="rect">
              <a:avLst/>
            </a:prstGeom>
            <a:solidFill>
              <a:srgbClr val="D8D8D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i="0" u="none" strike="noStrike" cap="none">
                  <a:solidFill>
                    <a:srgbClr val="000000"/>
                  </a:solidFill>
                  <a:latin typeface="Trebuchet MS"/>
                  <a:ea typeface="Trebuchet MS"/>
                  <a:cs typeface="Trebuchet MS"/>
                  <a:sym typeface="Trebuchet MS"/>
                </a:rPr>
                <a:t>Operating System</a:t>
              </a:r>
              <a:endParaRPr sz="1200" i="0" u="none" strike="noStrike" cap="none">
                <a:solidFill>
                  <a:srgbClr val="000000"/>
                </a:solidFill>
                <a:latin typeface="Trebuchet MS"/>
                <a:ea typeface="Trebuchet MS"/>
                <a:cs typeface="Trebuchet MS"/>
                <a:sym typeface="Trebuchet MS"/>
              </a:endParaRPr>
            </a:p>
          </p:txBody>
        </p:sp>
        <p:sp>
          <p:nvSpPr>
            <p:cNvPr id="534" name="Google Shape;534;g27fe3337b3a_0_431"/>
            <p:cNvSpPr/>
            <p:nvPr/>
          </p:nvSpPr>
          <p:spPr>
            <a:xfrm>
              <a:off x="6576562" y="2937850"/>
              <a:ext cx="1656900" cy="270600"/>
            </a:xfrm>
            <a:prstGeom prst="rect">
              <a:avLst/>
            </a:prstGeom>
            <a:solidFill>
              <a:srgbClr val="D8D8D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i="0" u="none" strike="noStrike" cap="none">
                  <a:solidFill>
                    <a:srgbClr val="000000"/>
                  </a:solidFill>
                  <a:latin typeface="Trebuchet MS"/>
                  <a:ea typeface="Trebuchet MS"/>
                  <a:cs typeface="Trebuchet MS"/>
                  <a:sym typeface="Trebuchet MS"/>
                </a:rPr>
                <a:t>Container Runtime</a:t>
              </a:r>
              <a:endParaRPr sz="1200" i="0" u="none" strike="noStrike" cap="none">
                <a:solidFill>
                  <a:srgbClr val="000000"/>
                </a:solidFill>
                <a:latin typeface="Trebuchet MS"/>
                <a:ea typeface="Trebuchet MS"/>
                <a:cs typeface="Trebuchet MS"/>
                <a:sym typeface="Trebuchet MS"/>
              </a:endParaRPr>
            </a:p>
          </p:txBody>
        </p:sp>
        <p:sp>
          <p:nvSpPr>
            <p:cNvPr id="535" name="Google Shape;535;g27fe3337b3a_0_431"/>
            <p:cNvSpPr txBox="1"/>
            <p:nvPr/>
          </p:nvSpPr>
          <p:spPr>
            <a:xfrm>
              <a:off x="6576553" y="1506201"/>
              <a:ext cx="1656000" cy="100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CA" sz="1000" i="0" u="none" strike="noStrike" cap="none">
                  <a:solidFill>
                    <a:srgbClr val="FFFFFF"/>
                  </a:solidFill>
                  <a:latin typeface="Trebuchet MS"/>
                  <a:ea typeface="Trebuchet MS"/>
                  <a:cs typeface="Trebuchet MS"/>
                  <a:sym typeface="Trebuchet MS"/>
                </a:rPr>
                <a:t>     </a:t>
              </a:r>
              <a:r>
                <a:rPr lang="en-CA" sz="1200" i="0" u="none" strike="noStrike" cap="none">
                  <a:solidFill>
                    <a:srgbClr val="FFFFFF"/>
                  </a:solidFill>
                  <a:latin typeface="Trebuchet MS"/>
                  <a:ea typeface="Trebuchet MS"/>
                  <a:cs typeface="Trebuchet MS"/>
                  <a:sym typeface="Trebuchet MS"/>
                </a:rPr>
                <a:t>NVIDIA GPU Operator</a:t>
              </a:r>
              <a:endParaRPr sz="1200" i="0" u="none" strike="noStrike" cap="none">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000"/>
                <a:buFont typeface="Arial"/>
                <a:buNone/>
              </a:pPr>
              <a:r>
                <a:rPr lang="en-CA" sz="1200" b="0" i="0" u="none" strike="noStrike" cap="none">
                  <a:solidFill>
                    <a:srgbClr val="FFFFFF"/>
                  </a:solidFill>
                  <a:latin typeface="Arial"/>
                  <a:ea typeface="Arial"/>
                  <a:cs typeface="Arial"/>
                  <a:sym typeface="Arial"/>
                </a:rPr>
                <a:t>…..</a:t>
              </a:r>
              <a:endParaRPr sz="12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CA" sz="800" b="1" i="1" u="none" strike="noStrike" cap="none">
                  <a:solidFill>
                    <a:schemeClr val="lt1"/>
                  </a:solidFill>
                  <a:latin typeface="Trebuchet MS"/>
                  <a:ea typeface="Trebuchet MS"/>
                  <a:cs typeface="Trebuchet MS"/>
                  <a:sym typeface="Trebuchet MS"/>
                </a:rPr>
                <a:t>DCGM Exporter</a:t>
              </a:r>
              <a:endParaRPr sz="800" b="1" i="1"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200"/>
                <a:buFont typeface="Arial"/>
                <a:buNone/>
              </a:pPr>
              <a:r>
                <a:rPr lang="en-CA" sz="800" b="1" i="1" u="none" strike="noStrike" cap="none">
                  <a:solidFill>
                    <a:schemeClr val="lt1"/>
                  </a:solidFill>
                  <a:latin typeface="Trebuchet MS"/>
                  <a:ea typeface="Trebuchet MS"/>
                  <a:cs typeface="Trebuchet MS"/>
                  <a:sym typeface="Trebuchet MS"/>
                </a:rPr>
                <a:t>MIG manager</a:t>
              </a:r>
              <a:endParaRPr sz="800" b="1" i="1"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200"/>
                <a:buFont typeface="Arial"/>
                <a:buNone/>
              </a:pPr>
              <a:r>
                <a:rPr lang="en-CA" sz="800" b="1" i="1" u="none" strike="noStrike" cap="none">
                  <a:solidFill>
                    <a:schemeClr val="lt1"/>
                  </a:solidFill>
                  <a:latin typeface="Trebuchet MS"/>
                  <a:ea typeface="Trebuchet MS"/>
                  <a:cs typeface="Trebuchet MS"/>
                  <a:sym typeface="Trebuchet MS"/>
                </a:rPr>
                <a:t>GPU Feature Discovery</a:t>
              </a:r>
              <a:endParaRPr sz="800" b="1" i="1"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200"/>
                <a:buFont typeface="Arial"/>
                <a:buNone/>
              </a:pPr>
              <a:r>
                <a:rPr lang="en-CA" sz="800" b="1" i="1" u="none" strike="noStrike" cap="none">
                  <a:solidFill>
                    <a:schemeClr val="lt1"/>
                  </a:solidFill>
                  <a:latin typeface="Trebuchet MS"/>
                  <a:ea typeface="Trebuchet MS"/>
                  <a:cs typeface="Trebuchet MS"/>
                  <a:sym typeface="Trebuchet MS"/>
                </a:rPr>
                <a:t>Device Plugin</a:t>
              </a:r>
              <a:endParaRPr sz="800" b="1" i="1"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200"/>
                <a:buFont typeface="Arial"/>
                <a:buNone/>
              </a:pPr>
              <a:r>
                <a:rPr lang="en-CA" sz="800" b="1" i="1" u="none" strike="noStrike" cap="none">
                  <a:solidFill>
                    <a:schemeClr val="lt1"/>
                  </a:solidFill>
                  <a:latin typeface="Trebuchet MS"/>
                  <a:ea typeface="Trebuchet MS"/>
                  <a:cs typeface="Trebuchet MS"/>
                  <a:sym typeface="Trebuchet MS"/>
                </a:rPr>
                <a:t>Container Toolkit</a:t>
              </a:r>
              <a:endParaRPr sz="800" b="1" i="1"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200"/>
                <a:buFont typeface="Arial"/>
                <a:buNone/>
              </a:pPr>
              <a:r>
                <a:rPr lang="en-CA" sz="800" b="1" i="1" u="none" strike="noStrike" cap="none">
                  <a:solidFill>
                    <a:schemeClr val="lt1"/>
                  </a:solidFill>
                  <a:latin typeface="Trebuchet MS"/>
                  <a:ea typeface="Trebuchet MS"/>
                  <a:cs typeface="Trebuchet MS"/>
                  <a:sym typeface="Trebuchet MS"/>
                </a:rPr>
                <a:t>GPU Driver</a:t>
              </a:r>
              <a:endParaRPr sz="800" b="1" i="1" u="none" strike="noStrike" cap="none">
                <a:solidFill>
                  <a:schemeClr val="lt1"/>
                </a:solidFill>
                <a:latin typeface="Trebuchet MS"/>
                <a:ea typeface="Trebuchet MS"/>
                <a:cs typeface="Trebuchet MS"/>
                <a:sym typeface="Trebuchet MS"/>
              </a:endParaRPr>
            </a:p>
          </p:txBody>
        </p:sp>
      </p:grpSp>
      <p:sp>
        <p:nvSpPr>
          <p:cNvPr id="536" name="Google Shape;536;g27fe3337b3a_0_431"/>
          <p:cNvSpPr/>
          <p:nvPr/>
        </p:nvSpPr>
        <p:spPr>
          <a:xfrm>
            <a:off x="5978153" y="3738723"/>
            <a:ext cx="768300" cy="778500"/>
          </a:xfrm>
          <a:prstGeom prst="rightArrow">
            <a:avLst>
              <a:gd name="adj1" fmla="val 50000"/>
              <a:gd name="adj2" fmla="val 49076"/>
            </a:avLst>
          </a:prstGeom>
          <a:solidFill>
            <a:srgbClr val="76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7" name="Google Shape;537;g27fe3337b3a_0_431"/>
          <p:cNvPicPr preferRelativeResize="0"/>
          <p:nvPr/>
        </p:nvPicPr>
        <p:blipFill rotWithShape="1">
          <a:blip r:embed="rId3">
            <a:alphaModFix/>
          </a:blip>
          <a:srcRect/>
          <a:stretch/>
        </p:blipFill>
        <p:spPr>
          <a:xfrm>
            <a:off x="1332857" y="3170300"/>
            <a:ext cx="652907" cy="614004"/>
          </a:xfrm>
          <a:prstGeom prst="rect">
            <a:avLst/>
          </a:prstGeom>
          <a:noFill/>
          <a:ln>
            <a:noFill/>
          </a:ln>
        </p:spPr>
      </p:pic>
      <p:sp>
        <p:nvSpPr>
          <p:cNvPr id="538" name="Google Shape;538;g27fe3337b3a_0_431"/>
          <p:cNvSpPr/>
          <p:nvPr/>
        </p:nvSpPr>
        <p:spPr>
          <a:xfrm>
            <a:off x="1976638" y="3088014"/>
            <a:ext cx="246900" cy="7785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g27fe3337b3a_0_431"/>
          <p:cNvSpPr txBox="1"/>
          <p:nvPr/>
        </p:nvSpPr>
        <p:spPr>
          <a:xfrm>
            <a:off x="161925" y="3231641"/>
            <a:ext cx="12609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CA" sz="1000" b="0" i="0" u="none" strike="noStrike" cap="none">
                <a:solidFill>
                  <a:schemeClr val="dk1"/>
                </a:solidFill>
                <a:latin typeface="Arial"/>
                <a:ea typeface="Arial"/>
                <a:cs typeface="Arial"/>
                <a:sym typeface="Arial"/>
              </a:rPr>
              <a:t>Pre-installed</a:t>
            </a:r>
            <a:endParaRPr sz="1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CA" sz="1000" b="0" i="0" u="none" strike="noStrike" cap="none">
                <a:solidFill>
                  <a:schemeClr val="dk1"/>
                </a:solidFill>
                <a:latin typeface="Arial"/>
                <a:ea typeface="Arial"/>
                <a:cs typeface="Arial"/>
                <a:sym typeface="Arial"/>
              </a:rPr>
              <a:t>via Machine Image</a:t>
            </a:r>
            <a:endParaRPr sz="1000" b="0" i="0" u="none" strike="noStrike" cap="none">
              <a:solidFill>
                <a:schemeClr val="dk1"/>
              </a:solidFill>
              <a:latin typeface="Arial"/>
              <a:ea typeface="Arial"/>
              <a:cs typeface="Arial"/>
              <a:sym typeface="Arial"/>
            </a:endParaRPr>
          </a:p>
        </p:txBody>
      </p:sp>
      <p:sp>
        <p:nvSpPr>
          <p:cNvPr id="540" name="Google Shape;540;g27fe3337b3a_0_431"/>
          <p:cNvSpPr txBox="1"/>
          <p:nvPr/>
        </p:nvSpPr>
        <p:spPr>
          <a:xfrm>
            <a:off x="365225" y="2616350"/>
            <a:ext cx="10839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CA" sz="1000" b="0" i="0" u="none" strike="noStrike" cap="none">
                <a:solidFill>
                  <a:schemeClr val="dk1"/>
                </a:solidFill>
                <a:latin typeface="Arial"/>
                <a:ea typeface="Arial"/>
                <a:cs typeface="Arial"/>
                <a:sym typeface="Arial"/>
              </a:rPr>
              <a:t>Kubernetes Manifests/Helm </a:t>
            </a:r>
            <a:endParaRPr sz="1000" b="0" i="0" u="none" strike="noStrike" cap="none">
              <a:solidFill>
                <a:schemeClr val="dk1"/>
              </a:solidFill>
              <a:latin typeface="Arial"/>
              <a:ea typeface="Arial"/>
              <a:cs typeface="Arial"/>
              <a:sym typeface="Arial"/>
            </a:endParaRPr>
          </a:p>
        </p:txBody>
      </p:sp>
      <p:pic>
        <p:nvPicPr>
          <p:cNvPr id="541" name="Google Shape;541;g27fe3337b3a_0_431"/>
          <p:cNvPicPr preferRelativeResize="0"/>
          <p:nvPr/>
        </p:nvPicPr>
        <p:blipFill rotWithShape="1">
          <a:blip r:embed="rId4">
            <a:alphaModFix/>
          </a:blip>
          <a:srcRect/>
          <a:stretch/>
        </p:blipFill>
        <p:spPr>
          <a:xfrm>
            <a:off x="1449113" y="2672519"/>
            <a:ext cx="411274" cy="376123"/>
          </a:xfrm>
          <a:prstGeom prst="rect">
            <a:avLst/>
          </a:prstGeom>
          <a:noFill/>
          <a:ln>
            <a:noFill/>
          </a:ln>
        </p:spPr>
      </p:pic>
      <p:cxnSp>
        <p:nvCxnSpPr>
          <p:cNvPr id="542" name="Google Shape;542;g27fe3337b3a_0_431"/>
          <p:cNvCxnSpPr>
            <a:stCxn id="541" idx="3"/>
            <a:endCxn id="523" idx="1"/>
          </p:cNvCxnSpPr>
          <p:nvPr/>
        </p:nvCxnSpPr>
        <p:spPr>
          <a:xfrm>
            <a:off x="1860387" y="2860581"/>
            <a:ext cx="505800" cy="0"/>
          </a:xfrm>
          <a:prstGeom prst="straightConnector1">
            <a:avLst/>
          </a:prstGeom>
          <a:noFill/>
          <a:ln w="9525" cap="flat" cmpd="sng">
            <a:solidFill>
              <a:schemeClr val="dk2"/>
            </a:solidFill>
            <a:prstDash val="solid"/>
            <a:round/>
            <a:headEnd type="none" w="sm" len="sm"/>
            <a:tailEnd type="none" w="sm" len="sm"/>
          </a:ln>
        </p:spPr>
      </p:cxnSp>
      <p:pic>
        <p:nvPicPr>
          <p:cNvPr id="543" name="Google Shape;543;g27fe3337b3a_0_431"/>
          <p:cNvPicPr preferRelativeResize="0"/>
          <p:nvPr/>
        </p:nvPicPr>
        <p:blipFill rotWithShape="1">
          <a:blip r:embed="rId4">
            <a:alphaModFix/>
          </a:blip>
          <a:srcRect/>
          <a:stretch/>
        </p:blipFill>
        <p:spPr>
          <a:xfrm>
            <a:off x="7043441" y="3088014"/>
            <a:ext cx="411274" cy="376123"/>
          </a:xfrm>
          <a:prstGeom prst="rect">
            <a:avLst/>
          </a:prstGeom>
          <a:noFill/>
          <a:ln>
            <a:noFill/>
          </a:ln>
        </p:spPr>
      </p:pic>
      <p:sp>
        <p:nvSpPr>
          <p:cNvPr id="544" name="Google Shape;544;g27fe3337b3a_0_431"/>
          <p:cNvSpPr/>
          <p:nvPr/>
        </p:nvSpPr>
        <p:spPr>
          <a:xfrm>
            <a:off x="7550779" y="2630902"/>
            <a:ext cx="246900" cy="13092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g27fe3337b3a_0_431"/>
          <p:cNvSpPr txBox="1"/>
          <p:nvPr/>
        </p:nvSpPr>
        <p:spPr>
          <a:xfrm>
            <a:off x="6214928" y="3088002"/>
            <a:ext cx="9237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CA" sz="1000" b="0" i="0" u="none" strike="noStrike" cap="none">
                <a:solidFill>
                  <a:schemeClr val="dk1"/>
                </a:solidFill>
                <a:latin typeface="Arial"/>
                <a:ea typeface="Arial"/>
                <a:cs typeface="Arial"/>
                <a:sym typeface="Arial"/>
              </a:rPr>
              <a:t>Kubernetes  Client</a:t>
            </a:r>
            <a:endParaRPr sz="1000" b="0" i="0" u="none" strike="noStrike" cap="none">
              <a:solidFill>
                <a:schemeClr val="dk1"/>
              </a:solidFill>
              <a:latin typeface="Arial"/>
              <a:ea typeface="Arial"/>
              <a:cs typeface="Arial"/>
              <a:sym typeface="Arial"/>
            </a:endParaRPr>
          </a:p>
        </p:txBody>
      </p:sp>
      <p:sp>
        <p:nvSpPr>
          <p:cNvPr id="546" name="Google Shape;546;g27fe3337b3a_0_431"/>
          <p:cNvSpPr txBox="1"/>
          <p:nvPr/>
        </p:nvSpPr>
        <p:spPr>
          <a:xfrm>
            <a:off x="1222525" y="1485850"/>
            <a:ext cx="10101300" cy="378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1400"/>
              <a:buFont typeface="Arial"/>
              <a:buNone/>
            </a:pPr>
            <a:r>
              <a:rPr lang="en-CA" sz="1400" b="0" i="0" u="none" strike="noStrike" cap="none">
                <a:solidFill>
                  <a:schemeClr val="dk1"/>
                </a:solidFill>
                <a:latin typeface="Trebuchet MS"/>
                <a:ea typeface="Trebuchet MS"/>
                <a:cs typeface="Trebuchet MS"/>
                <a:sym typeface="Trebuchet MS"/>
              </a:rPr>
              <a:t>GPU Operator provides automation to install and manage the</a:t>
            </a:r>
            <a:r>
              <a:rPr lang="en-CA">
                <a:solidFill>
                  <a:schemeClr val="dk1"/>
                </a:solidFill>
                <a:latin typeface="Trebuchet MS"/>
                <a:ea typeface="Trebuchet MS"/>
                <a:cs typeface="Trebuchet MS"/>
                <a:sym typeface="Trebuchet MS"/>
              </a:rPr>
              <a:t> components needed for GPUs on Kubernetes</a:t>
            </a:r>
            <a:endParaRPr sz="14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280120ff3cb_0_0"/>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GPU Operator</a:t>
            </a:r>
            <a:endParaRPr b="1"/>
          </a:p>
        </p:txBody>
      </p:sp>
      <p:sp>
        <p:nvSpPr>
          <p:cNvPr id="552" name="Google Shape;552;g280120ff3cb_0_0"/>
          <p:cNvSpPr/>
          <p:nvPr/>
        </p:nvSpPr>
        <p:spPr>
          <a:xfrm>
            <a:off x="4120850" y="2089375"/>
            <a:ext cx="1216800" cy="770100"/>
          </a:xfrm>
          <a:prstGeom prst="rect">
            <a:avLst/>
          </a:prstGeom>
          <a:solidFill>
            <a:srgbClr val="76B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CA" sz="1100" b="1" i="0" u="none" strike="noStrike" cap="none">
                <a:solidFill>
                  <a:schemeClr val="lt1"/>
                </a:solidFill>
                <a:latin typeface="Montserrat"/>
                <a:ea typeface="Montserrat"/>
                <a:cs typeface="Montserrat"/>
                <a:sym typeface="Montserrat"/>
              </a:rPr>
              <a:t>ClusterPolicy</a:t>
            </a:r>
            <a:endParaRPr sz="1100" b="1" i="0" u="none" strike="noStrike" cap="none">
              <a:solidFill>
                <a:schemeClr val="lt1"/>
              </a:solidFill>
              <a:latin typeface="Montserrat"/>
              <a:ea typeface="Montserrat"/>
              <a:cs typeface="Montserrat"/>
              <a:sym typeface="Montserrat"/>
            </a:endParaRPr>
          </a:p>
        </p:txBody>
      </p:sp>
      <p:sp>
        <p:nvSpPr>
          <p:cNvPr id="553" name="Google Shape;553;g280120ff3cb_0_0"/>
          <p:cNvSpPr/>
          <p:nvPr/>
        </p:nvSpPr>
        <p:spPr>
          <a:xfrm>
            <a:off x="5381750" y="2089375"/>
            <a:ext cx="1216800" cy="770100"/>
          </a:xfrm>
          <a:prstGeom prst="rect">
            <a:avLst/>
          </a:prstGeom>
          <a:solidFill>
            <a:srgbClr val="76B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CA" sz="1100" b="1" i="0" u="none" strike="noStrike" cap="none">
                <a:solidFill>
                  <a:schemeClr val="lt1"/>
                </a:solidFill>
                <a:latin typeface="Montserrat"/>
                <a:ea typeface="Montserrat"/>
                <a:cs typeface="Montserrat"/>
                <a:sym typeface="Montserrat"/>
              </a:rPr>
              <a:t>NVIDIADriver</a:t>
            </a:r>
            <a:endParaRPr sz="1100" b="1" i="0" u="none" strike="noStrike" cap="none">
              <a:solidFill>
                <a:schemeClr val="lt1"/>
              </a:solidFill>
              <a:latin typeface="Montserrat"/>
              <a:ea typeface="Montserrat"/>
              <a:cs typeface="Montserrat"/>
              <a:sym typeface="Montserrat"/>
            </a:endParaRPr>
          </a:p>
        </p:txBody>
      </p:sp>
      <p:sp>
        <p:nvSpPr>
          <p:cNvPr id="554" name="Google Shape;554;g280120ff3cb_0_0"/>
          <p:cNvSpPr/>
          <p:nvPr/>
        </p:nvSpPr>
        <p:spPr>
          <a:xfrm>
            <a:off x="3726875" y="5136650"/>
            <a:ext cx="1324200" cy="963600"/>
          </a:xfrm>
          <a:prstGeom prst="cube">
            <a:avLst>
              <a:gd name="adj" fmla="val 25000"/>
            </a:avLst>
          </a:prstGeom>
          <a:solidFill>
            <a:srgbClr val="76B900"/>
          </a:solidFill>
          <a:ln>
            <a:noFill/>
          </a:ln>
        </p:spPr>
        <p:txBody>
          <a:bodyPr spcFirstLastPara="1" wrap="square" lIns="76200" tIns="38075" rIns="76200" bIns="38075" anchor="t"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100"/>
              <a:buFont typeface="Arial"/>
              <a:buNone/>
            </a:pPr>
            <a:r>
              <a:rPr lang="en-CA" sz="1100" b="1" i="0" u="none" strike="noStrike" cap="none">
                <a:solidFill>
                  <a:schemeClr val="lt1"/>
                </a:solidFill>
                <a:latin typeface="Trebuchet MS"/>
                <a:ea typeface="Trebuchet MS"/>
                <a:cs typeface="Trebuchet MS"/>
                <a:sym typeface="Trebuchet MS"/>
              </a:rPr>
              <a:t>ClusterPolicy</a:t>
            </a:r>
            <a:endParaRPr sz="1100" b="1"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100"/>
              <a:buFont typeface="Arial"/>
              <a:buNone/>
            </a:pPr>
            <a:r>
              <a:rPr lang="en-CA" sz="1100" b="1" i="0" u="none" strike="noStrike" cap="none">
                <a:solidFill>
                  <a:schemeClr val="lt1"/>
                </a:solidFill>
                <a:latin typeface="Trebuchet MS"/>
                <a:ea typeface="Trebuchet MS"/>
                <a:cs typeface="Trebuchet MS"/>
                <a:sym typeface="Trebuchet MS"/>
              </a:rPr>
              <a:t>Controller</a:t>
            </a:r>
            <a:endParaRPr sz="1100" b="1" i="0" u="none" strike="noStrike" cap="none">
              <a:solidFill>
                <a:schemeClr val="lt1"/>
              </a:solidFill>
              <a:latin typeface="Trebuchet MS"/>
              <a:ea typeface="Trebuchet MS"/>
              <a:cs typeface="Trebuchet MS"/>
              <a:sym typeface="Trebuchet MS"/>
            </a:endParaRPr>
          </a:p>
        </p:txBody>
      </p:sp>
      <p:sp>
        <p:nvSpPr>
          <p:cNvPr id="555" name="Google Shape;555;g280120ff3cb_0_0"/>
          <p:cNvSpPr/>
          <p:nvPr/>
        </p:nvSpPr>
        <p:spPr>
          <a:xfrm>
            <a:off x="4843000" y="5136650"/>
            <a:ext cx="1266300" cy="963600"/>
          </a:xfrm>
          <a:prstGeom prst="cube">
            <a:avLst>
              <a:gd name="adj" fmla="val 25000"/>
            </a:avLst>
          </a:prstGeom>
          <a:solidFill>
            <a:srgbClr val="76B900"/>
          </a:solidFill>
          <a:ln>
            <a:noFill/>
          </a:ln>
        </p:spPr>
        <p:txBody>
          <a:bodyPr spcFirstLastPara="1" wrap="square" lIns="76200" tIns="38075" rIns="76200" bIns="380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CA" sz="900" b="0" i="0" u="none" strike="noStrike" cap="none">
                <a:solidFill>
                  <a:srgbClr val="FFFFFF"/>
                </a:solidFill>
                <a:latin typeface="Trebuchet MS"/>
                <a:ea typeface="Trebuchet MS"/>
                <a:cs typeface="Trebuchet MS"/>
                <a:sym typeface="Trebuchet MS"/>
              </a:rPr>
              <a:t>   </a:t>
            </a:r>
            <a:endParaRPr sz="900" b="0" i="0" u="none" strike="noStrike" cap="none">
              <a:solidFill>
                <a:srgbClr val="FFFFFF"/>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NVIDIADriver</a:t>
            </a:r>
            <a:endParaRPr sz="1100" b="1" i="0" u="none" strike="noStrike" cap="none">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Controller</a:t>
            </a:r>
            <a:endParaRPr sz="1100" b="1" i="0" u="none" strike="noStrike" cap="none">
              <a:solidFill>
                <a:srgbClr val="FFFFFF"/>
              </a:solidFill>
              <a:latin typeface="Trebuchet MS"/>
              <a:ea typeface="Trebuchet MS"/>
              <a:cs typeface="Trebuchet MS"/>
              <a:sym typeface="Trebuchet MS"/>
            </a:endParaRPr>
          </a:p>
        </p:txBody>
      </p:sp>
      <p:sp>
        <p:nvSpPr>
          <p:cNvPr id="556" name="Google Shape;556;g280120ff3cb_0_0"/>
          <p:cNvSpPr/>
          <p:nvPr/>
        </p:nvSpPr>
        <p:spPr>
          <a:xfrm>
            <a:off x="5894249" y="5136650"/>
            <a:ext cx="1106400" cy="963600"/>
          </a:xfrm>
          <a:prstGeom prst="cube">
            <a:avLst>
              <a:gd name="adj" fmla="val 25000"/>
            </a:avLst>
          </a:prstGeom>
          <a:solidFill>
            <a:srgbClr val="76B900"/>
          </a:solidFill>
          <a:ln>
            <a:noFill/>
          </a:ln>
        </p:spPr>
        <p:txBody>
          <a:bodyPr spcFirstLastPara="1" wrap="square" lIns="76200" tIns="38075" rIns="76200" bIns="38075" anchor="t"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Upgrade</a:t>
            </a:r>
            <a:endParaRPr sz="1100" b="1" i="0" u="none" strike="noStrike" cap="none">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Controller</a:t>
            </a:r>
            <a:endParaRPr sz="1100" b="1" i="0" u="none" strike="noStrike" cap="none">
              <a:solidFill>
                <a:srgbClr val="FFFFFF"/>
              </a:solidFill>
              <a:latin typeface="Trebuchet MS"/>
              <a:ea typeface="Trebuchet MS"/>
              <a:cs typeface="Trebuchet MS"/>
              <a:sym typeface="Trebuchet MS"/>
            </a:endParaRPr>
          </a:p>
        </p:txBody>
      </p:sp>
      <p:pic>
        <p:nvPicPr>
          <p:cNvPr id="557" name="Google Shape;557;g280120ff3cb_0_0"/>
          <p:cNvPicPr preferRelativeResize="0"/>
          <p:nvPr/>
        </p:nvPicPr>
        <p:blipFill rotWithShape="1">
          <a:blip r:embed="rId3">
            <a:alphaModFix/>
          </a:blip>
          <a:srcRect/>
          <a:stretch/>
        </p:blipFill>
        <p:spPr>
          <a:xfrm>
            <a:off x="8824275" y="2677425"/>
            <a:ext cx="1324199" cy="1287725"/>
          </a:xfrm>
          <a:prstGeom prst="rect">
            <a:avLst/>
          </a:prstGeom>
          <a:noFill/>
          <a:ln>
            <a:noFill/>
          </a:ln>
        </p:spPr>
      </p:pic>
      <p:pic>
        <p:nvPicPr>
          <p:cNvPr id="558" name="Google Shape;558;g280120ff3cb_0_0"/>
          <p:cNvPicPr preferRelativeResize="0"/>
          <p:nvPr/>
        </p:nvPicPr>
        <p:blipFill rotWithShape="1">
          <a:blip r:embed="rId4">
            <a:alphaModFix/>
          </a:blip>
          <a:srcRect/>
          <a:stretch/>
        </p:blipFill>
        <p:spPr>
          <a:xfrm>
            <a:off x="1026850" y="2132025"/>
            <a:ext cx="729857" cy="684800"/>
          </a:xfrm>
          <a:prstGeom prst="rect">
            <a:avLst/>
          </a:prstGeom>
          <a:noFill/>
          <a:ln>
            <a:noFill/>
          </a:ln>
        </p:spPr>
      </p:pic>
      <p:sp>
        <p:nvSpPr>
          <p:cNvPr id="559" name="Google Shape;559;g280120ff3cb_0_0"/>
          <p:cNvSpPr/>
          <p:nvPr/>
        </p:nvSpPr>
        <p:spPr>
          <a:xfrm>
            <a:off x="1906925" y="2399575"/>
            <a:ext cx="2063700" cy="149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g280120ff3cb_0_0"/>
          <p:cNvSpPr/>
          <p:nvPr/>
        </p:nvSpPr>
        <p:spPr>
          <a:xfrm rot="5400000">
            <a:off x="4744750" y="3963688"/>
            <a:ext cx="1462800" cy="165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g280120ff3cb_0_0"/>
          <p:cNvSpPr/>
          <p:nvPr/>
        </p:nvSpPr>
        <p:spPr>
          <a:xfrm rot="-5400000">
            <a:off x="4502300" y="3942388"/>
            <a:ext cx="1505400" cy="165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g280120ff3cb_0_0"/>
          <p:cNvSpPr txBox="1"/>
          <p:nvPr/>
        </p:nvSpPr>
        <p:spPr>
          <a:xfrm>
            <a:off x="2276675" y="1992625"/>
            <a:ext cx="13242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CA" sz="1100" b="1" i="1" u="none" strike="noStrike" cap="none">
                <a:solidFill>
                  <a:schemeClr val="dk1"/>
                </a:solidFill>
                <a:latin typeface="Arial"/>
                <a:ea typeface="Arial"/>
                <a:cs typeface="Arial"/>
                <a:sym typeface="Arial"/>
              </a:rPr>
              <a:t>         kubectl</a:t>
            </a:r>
            <a:endParaRPr sz="1100" b="1"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CA" sz="1100" b="1" i="1" u="none" strike="noStrike" cap="none">
                <a:solidFill>
                  <a:schemeClr val="dk1"/>
                </a:solidFill>
                <a:latin typeface="Arial"/>
                <a:ea typeface="Arial"/>
                <a:cs typeface="Arial"/>
                <a:sym typeface="Arial"/>
              </a:rPr>
              <a:t>create/apply/edit</a:t>
            </a:r>
            <a:endParaRPr sz="1100" b="1" i="1" u="none" strike="noStrike" cap="none">
              <a:solidFill>
                <a:schemeClr val="dk1"/>
              </a:solidFill>
              <a:latin typeface="Arial"/>
              <a:ea typeface="Arial"/>
              <a:cs typeface="Arial"/>
              <a:sym typeface="Arial"/>
            </a:endParaRPr>
          </a:p>
        </p:txBody>
      </p:sp>
      <p:sp>
        <p:nvSpPr>
          <p:cNvPr id="563" name="Google Shape;563;g280120ff3cb_0_0"/>
          <p:cNvSpPr txBox="1"/>
          <p:nvPr/>
        </p:nvSpPr>
        <p:spPr>
          <a:xfrm>
            <a:off x="4450800" y="3763450"/>
            <a:ext cx="665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CA" sz="1100" b="1" i="1" u="none" strike="noStrike" cap="none">
                <a:solidFill>
                  <a:schemeClr val="dk1"/>
                </a:solidFill>
                <a:latin typeface="Arial"/>
                <a:ea typeface="Arial"/>
                <a:cs typeface="Arial"/>
                <a:sym typeface="Arial"/>
              </a:rPr>
              <a:t>Watch</a:t>
            </a:r>
            <a:endParaRPr sz="1100" b="1" i="1" u="none" strike="noStrike" cap="none">
              <a:solidFill>
                <a:schemeClr val="dk1"/>
              </a:solidFill>
              <a:latin typeface="Arial"/>
              <a:ea typeface="Arial"/>
              <a:cs typeface="Arial"/>
              <a:sym typeface="Arial"/>
            </a:endParaRPr>
          </a:p>
        </p:txBody>
      </p:sp>
      <p:sp>
        <p:nvSpPr>
          <p:cNvPr id="564" name="Google Shape;564;g280120ff3cb_0_0"/>
          <p:cNvSpPr txBox="1"/>
          <p:nvPr/>
        </p:nvSpPr>
        <p:spPr>
          <a:xfrm>
            <a:off x="5614650" y="3763450"/>
            <a:ext cx="6657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CA" sz="1100" b="1" i="1" u="none" strike="noStrike" cap="none">
                <a:solidFill>
                  <a:schemeClr val="dk1"/>
                </a:solidFill>
                <a:latin typeface="Arial"/>
                <a:ea typeface="Arial"/>
                <a:cs typeface="Arial"/>
                <a:sym typeface="Arial"/>
              </a:rPr>
              <a:t>CRUD</a:t>
            </a:r>
            <a:endParaRPr sz="1100" b="1"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CA" sz="1100" b="1" i="1" u="none" strike="noStrike" cap="none">
                <a:solidFill>
                  <a:schemeClr val="dk1"/>
                </a:solidFill>
                <a:latin typeface="Arial"/>
                <a:ea typeface="Arial"/>
                <a:cs typeface="Arial"/>
                <a:sym typeface="Arial"/>
              </a:rPr>
              <a:t>Events</a:t>
            </a:r>
            <a:endParaRPr sz="1100" b="1" i="1" u="none" strike="noStrike" cap="none">
              <a:solidFill>
                <a:schemeClr val="dk1"/>
              </a:solidFill>
              <a:latin typeface="Arial"/>
              <a:ea typeface="Arial"/>
              <a:cs typeface="Arial"/>
              <a:sym typeface="Arial"/>
            </a:endParaRPr>
          </a:p>
        </p:txBody>
      </p:sp>
      <p:sp>
        <p:nvSpPr>
          <p:cNvPr id="565" name="Google Shape;565;g280120ff3cb_0_0"/>
          <p:cNvSpPr/>
          <p:nvPr/>
        </p:nvSpPr>
        <p:spPr>
          <a:xfrm>
            <a:off x="7277725" y="4024825"/>
            <a:ext cx="2358900" cy="1833000"/>
          </a:xfrm>
          <a:prstGeom prst="bentUpArrow">
            <a:avLst>
              <a:gd name="adj1" fmla="val 5422"/>
              <a:gd name="adj2" fmla="val 7341"/>
              <a:gd name="adj3" fmla="val 249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g280120ff3cb_0_0"/>
          <p:cNvSpPr txBox="1"/>
          <p:nvPr/>
        </p:nvSpPr>
        <p:spPr>
          <a:xfrm>
            <a:off x="8004625" y="5136650"/>
            <a:ext cx="9051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CA" sz="1100" b="1" i="1" u="none" strike="noStrike" cap="none">
                <a:solidFill>
                  <a:schemeClr val="dk1"/>
                </a:solidFill>
                <a:latin typeface="Arial"/>
                <a:ea typeface="Arial"/>
                <a:cs typeface="Arial"/>
                <a:sym typeface="Arial"/>
              </a:rPr>
              <a:t>Reconcile</a:t>
            </a:r>
            <a:endParaRPr sz="1100" b="1" i="1"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CA" sz="1100" b="1" i="1" u="none" strike="noStrike" cap="none">
                <a:solidFill>
                  <a:schemeClr val="dk1"/>
                </a:solidFill>
                <a:latin typeface="Arial"/>
                <a:ea typeface="Arial"/>
                <a:cs typeface="Arial"/>
                <a:sym typeface="Arial"/>
              </a:rPr>
              <a:t>State</a:t>
            </a:r>
            <a:endParaRPr sz="1100" b="1" i="1" u="none" strike="noStrike" cap="none">
              <a:solidFill>
                <a:schemeClr val="dk1"/>
              </a:solidFill>
              <a:latin typeface="Arial"/>
              <a:ea typeface="Arial"/>
              <a:cs typeface="Arial"/>
              <a:sym typeface="Arial"/>
            </a:endParaRPr>
          </a:p>
        </p:txBody>
      </p:sp>
      <p:sp>
        <p:nvSpPr>
          <p:cNvPr id="567" name="Google Shape;567;g280120ff3cb_0_0"/>
          <p:cNvSpPr/>
          <p:nvPr/>
        </p:nvSpPr>
        <p:spPr>
          <a:xfrm>
            <a:off x="4014750" y="1920025"/>
            <a:ext cx="2722800" cy="1124100"/>
          </a:xfrm>
          <a:prstGeom prst="rect">
            <a:avLst/>
          </a:prstGeom>
          <a:noFill/>
          <a:ln w="19050" cap="flat" cmpd="sng">
            <a:solidFill>
              <a:srgbClr val="4A86E8"/>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g280120ff3cb_0_0"/>
          <p:cNvSpPr/>
          <p:nvPr/>
        </p:nvSpPr>
        <p:spPr>
          <a:xfrm>
            <a:off x="3600875" y="4843725"/>
            <a:ext cx="3621600" cy="1598700"/>
          </a:xfrm>
          <a:prstGeom prst="rect">
            <a:avLst/>
          </a:prstGeom>
          <a:noFill/>
          <a:ln w="19050" cap="flat" cmpd="sng">
            <a:solidFill>
              <a:srgbClr val="4A86E8"/>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g280120ff3cb_0_0"/>
          <p:cNvSpPr txBox="1"/>
          <p:nvPr/>
        </p:nvSpPr>
        <p:spPr>
          <a:xfrm>
            <a:off x="4410900" y="1398988"/>
            <a:ext cx="19965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CA" sz="1500" b="1" i="0" u="none" strike="noStrike" cap="none">
                <a:solidFill>
                  <a:srgbClr val="0000FF"/>
                </a:solidFill>
                <a:latin typeface="Consolas"/>
                <a:ea typeface="Consolas"/>
                <a:cs typeface="Consolas"/>
                <a:sym typeface="Consolas"/>
              </a:rPr>
              <a:t>Custom Resources</a:t>
            </a:r>
            <a:endParaRPr sz="1500" b="1" i="0" u="none" strike="noStrike" cap="none">
              <a:solidFill>
                <a:srgbClr val="0000FF"/>
              </a:solidFill>
              <a:latin typeface="Consolas"/>
              <a:ea typeface="Consolas"/>
              <a:cs typeface="Consolas"/>
              <a:sym typeface="Consolas"/>
            </a:endParaRPr>
          </a:p>
        </p:txBody>
      </p:sp>
      <p:sp>
        <p:nvSpPr>
          <p:cNvPr id="570" name="Google Shape;570;g280120ff3cb_0_0"/>
          <p:cNvSpPr txBox="1"/>
          <p:nvPr/>
        </p:nvSpPr>
        <p:spPr>
          <a:xfrm>
            <a:off x="4410900" y="6398051"/>
            <a:ext cx="19965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CA" sz="1500" b="1" i="0" u="none" strike="noStrike" cap="none">
                <a:solidFill>
                  <a:srgbClr val="0000FF"/>
                </a:solidFill>
                <a:latin typeface="Consolas"/>
                <a:ea typeface="Consolas"/>
                <a:cs typeface="Consolas"/>
                <a:sym typeface="Consolas"/>
              </a:rPr>
              <a:t>GPU Operator</a:t>
            </a:r>
            <a:endParaRPr sz="1500" b="1" i="0" u="none" strike="noStrike" cap="none">
              <a:solidFill>
                <a:srgbClr val="0000FF"/>
              </a:solidFill>
              <a:latin typeface="Consolas"/>
              <a:ea typeface="Consolas"/>
              <a:cs typeface="Consolas"/>
              <a:sym typeface="Consolas"/>
            </a:endParaRPr>
          </a:p>
        </p:txBody>
      </p:sp>
      <p:sp>
        <p:nvSpPr>
          <p:cNvPr id="571" name="Google Shape;571;g280120ff3cb_0_0"/>
          <p:cNvSpPr txBox="1"/>
          <p:nvPr/>
        </p:nvSpPr>
        <p:spPr>
          <a:xfrm>
            <a:off x="8488125" y="1992613"/>
            <a:ext cx="19965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CA" sz="1500" b="1" i="0" u="none" strike="noStrike" cap="none">
                <a:solidFill>
                  <a:srgbClr val="0000FF"/>
                </a:solidFill>
                <a:latin typeface="Consolas"/>
                <a:ea typeface="Consolas"/>
                <a:cs typeface="Consolas"/>
                <a:sym typeface="Consolas"/>
              </a:rPr>
              <a:t>Kubernetes Control Plane</a:t>
            </a:r>
            <a:endParaRPr sz="1500" b="1" i="0" u="none" strike="noStrike" cap="none">
              <a:solidFill>
                <a:srgbClr val="0000FF"/>
              </a:solidFill>
              <a:latin typeface="Consolas"/>
              <a:ea typeface="Consolas"/>
              <a:cs typeface="Consolas"/>
              <a:sym typeface="Consolas"/>
            </a:endParaRPr>
          </a:p>
        </p:txBody>
      </p:sp>
      <p:sp>
        <p:nvSpPr>
          <p:cNvPr id="572" name="Google Shape;572;g280120ff3cb_0_0"/>
          <p:cNvSpPr txBox="1"/>
          <p:nvPr/>
        </p:nvSpPr>
        <p:spPr>
          <a:xfrm>
            <a:off x="626625" y="2718250"/>
            <a:ext cx="15303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CA" sz="1500" b="1" i="0" u="none" strike="noStrike" cap="none">
                <a:solidFill>
                  <a:srgbClr val="0000FF"/>
                </a:solidFill>
                <a:latin typeface="Consolas"/>
                <a:ea typeface="Consolas"/>
                <a:cs typeface="Consolas"/>
                <a:sym typeface="Consolas"/>
              </a:rPr>
              <a:t>User</a:t>
            </a:r>
            <a:endParaRPr sz="1500" b="1" i="0" u="none" strike="noStrike" cap="none">
              <a:solidFill>
                <a:srgbClr val="0000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2f1e2a1669e_0_5"/>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ClusterPolicy API</a:t>
            </a:r>
            <a:endParaRPr b="1"/>
          </a:p>
        </p:txBody>
      </p:sp>
      <p:sp>
        <p:nvSpPr>
          <p:cNvPr id="578" name="Google Shape;578;g2f1e2a1669e_0_5"/>
          <p:cNvSpPr txBox="1"/>
          <p:nvPr/>
        </p:nvSpPr>
        <p:spPr>
          <a:xfrm>
            <a:off x="5507300" y="2517000"/>
            <a:ext cx="1386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79" name="Google Shape;579;g2f1e2a1669e_0_5"/>
          <p:cNvSpPr txBox="1"/>
          <p:nvPr/>
        </p:nvSpPr>
        <p:spPr>
          <a:xfrm>
            <a:off x="906125" y="1558725"/>
            <a:ext cx="98331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80" name="Google Shape;580;g2f1e2a1669e_0_5"/>
          <p:cNvSpPr/>
          <p:nvPr/>
        </p:nvSpPr>
        <p:spPr>
          <a:xfrm>
            <a:off x="161925" y="1481075"/>
            <a:ext cx="5285400" cy="5236800"/>
          </a:xfrm>
          <a:prstGeom prst="snip2DiagRect">
            <a:avLst>
              <a:gd name="adj1" fmla="val 0"/>
              <a:gd name="adj2" fmla="val 2839"/>
            </a:avLst>
          </a:prstGeom>
          <a:solidFill>
            <a:srgbClr val="595959"/>
          </a:solidFill>
          <a:ln>
            <a:noFill/>
          </a:ln>
        </p:spPr>
        <p:txBody>
          <a:bodyPr spcFirstLastPara="1" wrap="square" lIns="17150" tIns="8575" rIns="17150" bIns="8575" anchor="t" anchorCtr="0">
            <a:noAutofit/>
          </a:bodyPr>
          <a:lstStyle/>
          <a:p>
            <a:pPr marL="0" marR="0" lvl="0" indent="0" algn="l" rtl="0">
              <a:lnSpc>
                <a:spcPct val="100000"/>
              </a:lnSpc>
              <a:spcBef>
                <a:spcPts val="0"/>
              </a:spcBef>
              <a:spcAft>
                <a:spcPts val="0"/>
              </a:spcAft>
              <a:buClr>
                <a:srgbClr val="000000"/>
              </a:buClr>
              <a:buSzPts val="200"/>
              <a:buFont typeface="Arial"/>
              <a:buNone/>
            </a:pPr>
            <a:r>
              <a:rPr lang="en-CA" sz="1100" b="1" i="0" u="none" strike="noStrike" cap="none">
                <a:solidFill>
                  <a:srgbClr val="D8D8D8"/>
                </a:solidFill>
                <a:latin typeface="Consolas"/>
                <a:ea typeface="Consolas"/>
                <a:cs typeface="Consolas"/>
                <a:sym typeface="Consolas"/>
              </a:rPr>
              <a:t>apiVersion: nvidia.com/v1</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kind: ClusterPolicy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metadata:</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name: cluster-policy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spec:</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devicePlugin</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image: k8s-device-plugin</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v0.16.2-ubi8</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driver</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550.90.07</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migManager</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image: k8s-mig-manager</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v0.8.0-ubuntu20.04</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dcgmExporter</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image: k8s-mig-manager</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v0.8.0-ubuntu20.04</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FF9900"/>
                </a:solidFill>
                <a:latin typeface="Consolas"/>
                <a:ea typeface="Consolas"/>
                <a:cs typeface="Consolas"/>
                <a:sym typeface="Consolas"/>
              </a:rPr>
              <a:t>status</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conditions:</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message: “ClusterPolicy is ready as all resources have been successfully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reason: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status: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type: Ready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FF9900"/>
                </a:solidFill>
                <a:latin typeface="Consolas"/>
                <a:ea typeface="Consolas"/>
                <a:cs typeface="Consolas"/>
                <a:sym typeface="Consolas"/>
              </a:rPr>
              <a:t> state: ready</a:t>
            </a:r>
            <a:endParaRPr sz="1100" b="1" i="0" u="none" strike="noStrike" cap="none">
              <a:solidFill>
                <a:srgbClr val="FF99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
              <a:buFont typeface="Arial"/>
              <a:buNone/>
            </a:pPr>
            <a:endParaRPr sz="1100" b="1" i="0" u="none" strike="noStrike" cap="none">
              <a:solidFill>
                <a:srgbClr val="76B900"/>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2f1e2a1669e_0_17"/>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ClusterPolicy API</a:t>
            </a:r>
            <a:endParaRPr b="1"/>
          </a:p>
        </p:txBody>
      </p:sp>
      <p:sp>
        <p:nvSpPr>
          <p:cNvPr id="586" name="Google Shape;586;g2f1e2a1669e_0_17"/>
          <p:cNvSpPr txBox="1"/>
          <p:nvPr/>
        </p:nvSpPr>
        <p:spPr>
          <a:xfrm>
            <a:off x="5507300" y="2517000"/>
            <a:ext cx="1386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87" name="Google Shape;587;g2f1e2a1669e_0_17"/>
          <p:cNvSpPr txBox="1"/>
          <p:nvPr/>
        </p:nvSpPr>
        <p:spPr>
          <a:xfrm>
            <a:off x="906125" y="1558725"/>
            <a:ext cx="98331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588" name="Google Shape;588;g2f1e2a1669e_0_17"/>
          <p:cNvSpPr/>
          <p:nvPr/>
        </p:nvSpPr>
        <p:spPr>
          <a:xfrm>
            <a:off x="161925" y="1481075"/>
            <a:ext cx="5285400" cy="5236800"/>
          </a:xfrm>
          <a:prstGeom prst="snip2DiagRect">
            <a:avLst>
              <a:gd name="adj1" fmla="val 0"/>
              <a:gd name="adj2" fmla="val 2839"/>
            </a:avLst>
          </a:prstGeom>
          <a:solidFill>
            <a:srgbClr val="595959"/>
          </a:solidFill>
          <a:ln>
            <a:noFill/>
          </a:ln>
        </p:spPr>
        <p:txBody>
          <a:bodyPr spcFirstLastPara="1" wrap="square" lIns="17150" tIns="8575" rIns="17150" bIns="8575" anchor="t" anchorCtr="0">
            <a:noAutofit/>
          </a:bodyPr>
          <a:lstStyle/>
          <a:p>
            <a:pPr marL="0" marR="0" lvl="0" indent="0" algn="l" rtl="0">
              <a:lnSpc>
                <a:spcPct val="100000"/>
              </a:lnSpc>
              <a:spcBef>
                <a:spcPts val="0"/>
              </a:spcBef>
              <a:spcAft>
                <a:spcPts val="0"/>
              </a:spcAft>
              <a:buClr>
                <a:srgbClr val="000000"/>
              </a:buClr>
              <a:buSzPts val="200"/>
              <a:buFont typeface="Arial"/>
              <a:buNone/>
            </a:pPr>
            <a:r>
              <a:rPr lang="en-CA" sz="1100" b="1" i="0" u="none" strike="noStrike" cap="none">
                <a:solidFill>
                  <a:srgbClr val="D8D8D8"/>
                </a:solidFill>
                <a:latin typeface="Consolas"/>
                <a:ea typeface="Consolas"/>
                <a:cs typeface="Consolas"/>
                <a:sym typeface="Consolas"/>
              </a:rPr>
              <a:t>apiVersion: nvidia.com/v1</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kind: ClusterPolicy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metadata:</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name: cluster-policy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spec:</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devicePlugin</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image: k8s-device-plugin</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v0.16.2-ubi8</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driver</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550.90.07</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migManager</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image: k8s-mig-manager</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v0.8.0-ubuntu20.04</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dcgmExporter</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image: k8s-mig-manager</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v0.8.0-ubuntu20.04</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FF9900"/>
                </a:solidFill>
                <a:latin typeface="Consolas"/>
                <a:ea typeface="Consolas"/>
                <a:cs typeface="Consolas"/>
                <a:sym typeface="Consolas"/>
              </a:rPr>
              <a:t>status</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conditions:</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message: “ClusterPolicy is ready as all resources have been successfully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reason: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status: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type: Ready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state: ready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
              <a:buFont typeface="Arial"/>
              <a:buNone/>
            </a:pPr>
            <a:endParaRPr sz="1100" b="1" i="0" u="none" strike="noStrike" cap="none">
              <a:solidFill>
                <a:srgbClr val="76B900"/>
              </a:solidFill>
              <a:latin typeface="Consolas"/>
              <a:ea typeface="Consolas"/>
              <a:cs typeface="Consolas"/>
              <a:sym typeface="Consolas"/>
            </a:endParaRPr>
          </a:p>
        </p:txBody>
      </p:sp>
      <p:sp>
        <p:nvSpPr>
          <p:cNvPr id="589" name="Google Shape;589;g2f1e2a1669e_0_17"/>
          <p:cNvSpPr/>
          <p:nvPr/>
        </p:nvSpPr>
        <p:spPr>
          <a:xfrm>
            <a:off x="299825" y="2341400"/>
            <a:ext cx="1157400" cy="275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90" name="Google Shape;590;g2f1e2a1669e_0_17"/>
          <p:cNvSpPr/>
          <p:nvPr/>
        </p:nvSpPr>
        <p:spPr>
          <a:xfrm>
            <a:off x="299825" y="3011925"/>
            <a:ext cx="771600" cy="275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91" name="Google Shape;591;g2f1e2a1669e_0_17"/>
          <p:cNvSpPr/>
          <p:nvPr/>
        </p:nvSpPr>
        <p:spPr>
          <a:xfrm>
            <a:off x="220750" y="3530000"/>
            <a:ext cx="1157400" cy="275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92" name="Google Shape;592;g2f1e2a1669e_0_17"/>
          <p:cNvSpPr/>
          <p:nvPr/>
        </p:nvSpPr>
        <p:spPr>
          <a:xfrm>
            <a:off x="299825" y="4189475"/>
            <a:ext cx="1157400" cy="275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93" name="Google Shape;593;g2f1e2a1669e_0_17"/>
          <p:cNvSpPr txBox="1"/>
          <p:nvPr/>
        </p:nvSpPr>
        <p:spPr>
          <a:xfrm>
            <a:off x="7046225" y="3011925"/>
            <a:ext cx="47820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CA" sz="1500" u="none" strike="noStrike" cap="none">
                <a:solidFill>
                  <a:srgbClr val="0000FF"/>
                </a:solidFill>
                <a:latin typeface="Consolas"/>
                <a:ea typeface="Consolas"/>
                <a:cs typeface="Consolas"/>
                <a:sym typeface="Consolas"/>
              </a:rPr>
              <a:t>Express </a:t>
            </a:r>
            <a:r>
              <a:rPr lang="en-CA" sz="1500">
                <a:solidFill>
                  <a:srgbClr val="0000FF"/>
                </a:solidFill>
                <a:latin typeface="Consolas"/>
                <a:ea typeface="Consolas"/>
                <a:cs typeface="Consolas"/>
                <a:sym typeface="Consolas"/>
              </a:rPr>
              <a:t>d</a:t>
            </a:r>
            <a:r>
              <a:rPr lang="en-CA" sz="1500" u="none" strike="noStrike" cap="none">
                <a:solidFill>
                  <a:srgbClr val="0000FF"/>
                </a:solidFill>
                <a:latin typeface="Consolas"/>
                <a:ea typeface="Consolas"/>
                <a:cs typeface="Consolas"/>
                <a:sym typeface="Consolas"/>
              </a:rPr>
              <a:t>esired </a:t>
            </a:r>
            <a:r>
              <a:rPr lang="en-CA" sz="1500">
                <a:solidFill>
                  <a:srgbClr val="0000FF"/>
                </a:solidFill>
                <a:latin typeface="Consolas"/>
                <a:ea typeface="Consolas"/>
                <a:cs typeface="Consolas"/>
                <a:sym typeface="Consolas"/>
              </a:rPr>
              <a:t>s</a:t>
            </a:r>
            <a:r>
              <a:rPr lang="en-CA" sz="1500" u="none" strike="noStrike" cap="none">
                <a:solidFill>
                  <a:srgbClr val="0000FF"/>
                </a:solidFill>
                <a:latin typeface="Consolas"/>
                <a:ea typeface="Consolas"/>
                <a:cs typeface="Consolas"/>
                <a:sym typeface="Consolas"/>
              </a:rPr>
              <a:t>tate of GPU </a:t>
            </a:r>
            <a:r>
              <a:rPr lang="en-CA" sz="1500">
                <a:solidFill>
                  <a:srgbClr val="0000FF"/>
                </a:solidFill>
                <a:latin typeface="Consolas"/>
                <a:ea typeface="Consolas"/>
                <a:cs typeface="Consolas"/>
                <a:sym typeface="Consolas"/>
              </a:rPr>
              <a:t>s</a:t>
            </a:r>
            <a:r>
              <a:rPr lang="en-CA" sz="1500" u="none" strike="noStrike" cap="none">
                <a:solidFill>
                  <a:srgbClr val="0000FF"/>
                </a:solidFill>
                <a:latin typeface="Consolas"/>
                <a:ea typeface="Consolas"/>
                <a:cs typeface="Consolas"/>
                <a:sym typeface="Consolas"/>
              </a:rPr>
              <a:t>oftware </a:t>
            </a:r>
            <a:r>
              <a:rPr lang="en-CA" sz="1500">
                <a:solidFill>
                  <a:srgbClr val="0000FF"/>
                </a:solidFill>
                <a:latin typeface="Consolas"/>
                <a:ea typeface="Consolas"/>
                <a:cs typeface="Consolas"/>
                <a:sym typeface="Consolas"/>
              </a:rPr>
              <a:t>s</a:t>
            </a:r>
            <a:r>
              <a:rPr lang="en-CA" sz="1500" u="none" strike="noStrike" cap="none">
                <a:solidFill>
                  <a:srgbClr val="0000FF"/>
                </a:solidFill>
                <a:latin typeface="Consolas"/>
                <a:ea typeface="Consolas"/>
                <a:cs typeface="Consolas"/>
                <a:sym typeface="Consolas"/>
              </a:rPr>
              <a:t>tack</a:t>
            </a:r>
            <a:endParaRPr sz="1500" u="none" strike="noStrike" cap="none">
              <a:solidFill>
                <a:srgbClr val="0000FF"/>
              </a:solidFill>
              <a:latin typeface="Consolas"/>
              <a:ea typeface="Consolas"/>
              <a:cs typeface="Consolas"/>
              <a:sym typeface="Consolas"/>
            </a:endParaRPr>
          </a:p>
          <a:p>
            <a:pPr marL="457200" marR="0" lvl="0" indent="-323850" algn="l" rtl="0">
              <a:lnSpc>
                <a:spcPct val="100000"/>
              </a:lnSpc>
              <a:spcBef>
                <a:spcPts val="0"/>
              </a:spcBef>
              <a:spcAft>
                <a:spcPts val="0"/>
              </a:spcAft>
              <a:buClr>
                <a:srgbClr val="0000FF"/>
              </a:buClr>
              <a:buSzPts val="1500"/>
              <a:buFont typeface="Consolas"/>
              <a:buChar char="●"/>
            </a:pPr>
            <a:r>
              <a:rPr lang="en-CA" sz="1500" u="none" strike="noStrike" cap="none">
                <a:solidFill>
                  <a:srgbClr val="0000FF"/>
                </a:solidFill>
                <a:latin typeface="Consolas"/>
                <a:ea typeface="Consolas"/>
                <a:cs typeface="Consolas"/>
                <a:sym typeface="Consolas"/>
              </a:rPr>
              <a:t>Toggle </a:t>
            </a:r>
            <a:r>
              <a:rPr lang="en-CA" sz="1500">
                <a:solidFill>
                  <a:srgbClr val="0000FF"/>
                </a:solidFill>
                <a:latin typeface="Consolas"/>
                <a:ea typeface="Consolas"/>
                <a:cs typeface="Consolas"/>
                <a:sym typeface="Consolas"/>
              </a:rPr>
              <a:t>c</a:t>
            </a:r>
            <a:r>
              <a:rPr lang="en-CA" sz="1500" u="none" strike="noStrike" cap="none">
                <a:solidFill>
                  <a:srgbClr val="0000FF"/>
                </a:solidFill>
                <a:latin typeface="Consolas"/>
                <a:ea typeface="Consolas"/>
                <a:cs typeface="Consolas"/>
                <a:sym typeface="Consolas"/>
              </a:rPr>
              <a:t>omponents on/off</a:t>
            </a:r>
            <a:endParaRPr sz="1500" u="none" strike="noStrike" cap="none">
              <a:solidFill>
                <a:srgbClr val="0000FF"/>
              </a:solidFill>
              <a:latin typeface="Consolas"/>
              <a:ea typeface="Consolas"/>
              <a:cs typeface="Consolas"/>
              <a:sym typeface="Consolas"/>
            </a:endParaRPr>
          </a:p>
          <a:p>
            <a:pPr marL="457200" marR="0" lvl="0" indent="-323850" algn="l" rtl="0">
              <a:lnSpc>
                <a:spcPct val="100000"/>
              </a:lnSpc>
              <a:spcBef>
                <a:spcPts val="0"/>
              </a:spcBef>
              <a:spcAft>
                <a:spcPts val="0"/>
              </a:spcAft>
              <a:buClr>
                <a:srgbClr val="0000FF"/>
              </a:buClr>
              <a:buSzPts val="1500"/>
              <a:buFont typeface="Consolas"/>
              <a:buChar char="●"/>
            </a:pPr>
            <a:r>
              <a:rPr lang="en-CA" sz="1500" u="none" strike="noStrike" cap="none">
                <a:solidFill>
                  <a:srgbClr val="0000FF"/>
                </a:solidFill>
                <a:latin typeface="Consolas"/>
                <a:ea typeface="Consolas"/>
                <a:cs typeface="Consolas"/>
                <a:sym typeface="Consolas"/>
              </a:rPr>
              <a:t>Set </a:t>
            </a:r>
            <a:r>
              <a:rPr lang="en-CA" sz="1500">
                <a:solidFill>
                  <a:srgbClr val="0000FF"/>
                </a:solidFill>
                <a:latin typeface="Consolas"/>
                <a:ea typeface="Consolas"/>
                <a:cs typeface="Consolas"/>
                <a:sym typeface="Consolas"/>
              </a:rPr>
              <a:t>c</a:t>
            </a:r>
            <a:r>
              <a:rPr lang="en-CA" sz="1500" u="none" strike="noStrike" cap="none">
                <a:solidFill>
                  <a:srgbClr val="0000FF"/>
                </a:solidFill>
                <a:latin typeface="Consolas"/>
                <a:ea typeface="Consolas"/>
                <a:cs typeface="Consolas"/>
                <a:sym typeface="Consolas"/>
              </a:rPr>
              <a:t>omponent </a:t>
            </a:r>
            <a:r>
              <a:rPr lang="en-CA" sz="1500">
                <a:solidFill>
                  <a:srgbClr val="0000FF"/>
                </a:solidFill>
                <a:latin typeface="Consolas"/>
                <a:ea typeface="Consolas"/>
                <a:cs typeface="Consolas"/>
                <a:sym typeface="Consolas"/>
              </a:rPr>
              <a:t>v</a:t>
            </a:r>
            <a:r>
              <a:rPr lang="en-CA" sz="1500" u="none" strike="noStrike" cap="none">
                <a:solidFill>
                  <a:srgbClr val="0000FF"/>
                </a:solidFill>
                <a:latin typeface="Consolas"/>
                <a:ea typeface="Consolas"/>
                <a:cs typeface="Consolas"/>
                <a:sym typeface="Consolas"/>
              </a:rPr>
              <a:t>ersions</a:t>
            </a:r>
            <a:endParaRPr sz="1500" u="none" strike="noStrike" cap="none">
              <a:solidFill>
                <a:srgbClr val="0000FF"/>
              </a:solidFill>
              <a:latin typeface="Consolas"/>
              <a:ea typeface="Consolas"/>
              <a:cs typeface="Consolas"/>
              <a:sym typeface="Consolas"/>
            </a:endParaRPr>
          </a:p>
          <a:p>
            <a:pPr marL="457200" marR="0" lvl="0" indent="-323850" algn="l" rtl="0">
              <a:lnSpc>
                <a:spcPct val="100000"/>
              </a:lnSpc>
              <a:spcBef>
                <a:spcPts val="0"/>
              </a:spcBef>
              <a:spcAft>
                <a:spcPts val="0"/>
              </a:spcAft>
              <a:buClr>
                <a:srgbClr val="0000FF"/>
              </a:buClr>
              <a:buSzPts val="1500"/>
              <a:buFont typeface="Consolas"/>
              <a:buChar char="●"/>
            </a:pPr>
            <a:r>
              <a:rPr lang="en-CA" sz="1500" u="none" strike="noStrike" cap="none">
                <a:solidFill>
                  <a:srgbClr val="0000FF"/>
                </a:solidFill>
                <a:latin typeface="Consolas"/>
                <a:ea typeface="Consolas"/>
                <a:cs typeface="Consolas"/>
                <a:sym typeface="Consolas"/>
              </a:rPr>
              <a:t>Set </a:t>
            </a:r>
            <a:r>
              <a:rPr lang="en-CA" sz="1500">
                <a:solidFill>
                  <a:srgbClr val="0000FF"/>
                </a:solidFill>
                <a:latin typeface="Consolas"/>
                <a:ea typeface="Consolas"/>
                <a:cs typeface="Consolas"/>
                <a:sym typeface="Consolas"/>
              </a:rPr>
              <a:t>c</a:t>
            </a:r>
            <a:r>
              <a:rPr lang="en-CA" sz="1500" u="none" strike="noStrike" cap="none">
                <a:solidFill>
                  <a:srgbClr val="0000FF"/>
                </a:solidFill>
                <a:latin typeface="Consolas"/>
                <a:ea typeface="Consolas"/>
                <a:cs typeface="Consolas"/>
                <a:sym typeface="Consolas"/>
              </a:rPr>
              <a:t>omponent </a:t>
            </a:r>
            <a:r>
              <a:rPr lang="en-CA" sz="1500">
                <a:solidFill>
                  <a:srgbClr val="0000FF"/>
                </a:solidFill>
                <a:latin typeface="Consolas"/>
                <a:ea typeface="Consolas"/>
                <a:cs typeface="Consolas"/>
                <a:sym typeface="Consolas"/>
              </a:rPr>
              <a:t>c</a:t>
            </a:r>
            <a:r>
              <a:rPr lang="en-CA" sz="1500" u="none" strike="noStrike" cap="none">
                <a:solidFill>
                  <a:srgbClr val="0000FF"/>
                </a:solidFill>
                <a:latin typeface="Consolas"/>
                <a:ea typeface="Consolas"/>
                <a:cs typeface="Consolas"/>
                <a:sym typeface="Consolas"/>
              </a:rPr>
              <a:t>onfigs</a:t>
            </a:r>
            <a:endParaRPr sz="1500" u="none" strike="noStrike" cap="none">
              <a:solidFill>
                <a:srgbClr val="0000FF"/>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2f1e2a1669e_0_3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ClusterPolicy API</a:t>
            </a:r>
            <a:endParaRPr b="1"/>
          </a:p>
        </p:txBody>
      </p:sp>
      <p:sp>
        <p:nvSpPr>
          <p:cNvPr id="599" name="Google Shape;599;g2f1e2a1669e_0_33"/>
          <p:cNvSpPr txBox="1"/>
          <p:nvPr/>
        </p:nvSpPr>
        <p:spPr>
          <a:xfrm>
            <a:off x="5507300" y="2517000"/>
            <a:ext cx="1386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00" name="Google Shape;600;g2f1e2a1669e_0_33"/>
          <p:cNvSpPr txBox="1"/>
          <p:nvPr/>
        </p:nvSpPr>
        <p:spPr>
          <a:xfrm>
            <a:off x="906125" y="1558725"/>
            <a:ext cx="98331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01" name="Google Shape;601;g2f1e2a1669e_0_33"/>
          <p:cNvSpPr/>
          <p:nvPr/>
        </p:nvSpPr>
        <p:spPr>
          <a:xfrm>
            <a:off x="161925" y="1481075"/>
            <a:ext cx="5285400" cy="5236800"/>
          </a:xfrm>
          <a:prstGeom prst="snip2DiagRect">
            <a:avLst>
              <a:gd name="adj1" fmla="val 0"/>
              <a:gd name="adj2" fmla="val 2839"/>
            </a:avLst>
          </a:prstGeom>
          <a:solidFill>
            <a:srgbClr val="595959"/>
          </a:solidFill>
          <a:ln>
            <a:noFill/>
          </a:ln>
        </p:spPr>
        <p:txBody>
          <a:bodyPr spcFirstLastPara="1" wrap="square" lIns="17150" tIns="8575" rIns="17150" bIns="8575" anchor="t" anchorCtr="0">
            <a:noAutofit/>
          </a:bodyPr>
          <a:lstStyle/>
          <a:p>
            <a:pPr marL="0" marR="0" lvl="0" indent="0" algn="l" rtl="0">
              <a:lnSpc>
                <a:spcPct val="100000"/>
              </a:lnSpc>
              <a:spcBef>
                <a:spcPts val="0"/>
              </a:spcBef>
              <a:spcAft>
                <a:spcPts val="0"/>
              </a:spcAft>
              <a:buClr>
                <a:srgbClr val="000000"/>
              </a:buClr>
              <a:buSzPts val="200"/>
              <a:buFont typeface="Arial"/>
              <a:buNone/>
            </a:pPr>
            <a:r>
              <a:rPr lang="en-CA" sz="1100" b="1" i="0" u="none" strike="noStrike" cap="none">
                <a:solidFill>
                  <a:srgbClr val="D8D8D8"/>
                </a:solidFill>
                <a:latin typeface="Consolas"/>
                <a:ea typeface="Consolas"/>
                <a:cs typeface="Consolas"/>
                <a:sym typeface="Consolas"/>
              </a:rPr>
              <a:t>apiVersion: nvidia.com/v1</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kind: ClusterPolicy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metadata:</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name: cluster-policy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spec:</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devicePlugin</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image: k8s-device-plugin</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v0.16.2-ubi8</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driver</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550.90.07</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migManager</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image: k8s-mig-manager</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v0.8.0-ubuntu20.04</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dcgmExporter</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enabled: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image: k8s-mig-manager</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version: v0.8.0-ubuntu20.04</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FF9900"/>
                </a:solidFill>
                <a:latin typeface="Consolas"/>
                <a:ea typeface="Consolas"/>
                <a:cs typeface="Consolas"/>
                <a:sym typeface="Consolas"/>
              </a:rPr>
              <a:t>status</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conditions:</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message: “ClusterPolicy is ready as all resources have been successfully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reason: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status: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type: Ready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state: ready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
              <a:buFont typeface="Arial"/>
              <a:buNone/>
            </a:pPr>
            <a:endParaRPr sz="1100" b="1" i="0" u="none" strike="noStrike" cap="none">
              <a:solidFill>
                <a:srgbClr val="76B900"/>
              </a:solidFill>
              <a:latin typeface="Consolas"/>
              <a:ea typeface="Consolas"/>
              <a:cs typeface="Consolas"/>
              <a:sym typeface="Consolas"/>
            </a:endParaRPr>
          </a:p>
        </p:txBody>
      </p:sp>
      <p:sp>
        <p:nvSpPr>
          <p:cNvPr id="602" name="Google Shape;602;g2f1e2a1669e_0_33"/>
          <p:cNvSpPr/>
          <p:nvPr/>
        </p:nvSpPr>
        <p:spPr>
          <a:xfrm>
            <a:off x="206025" y="5086250"/>
            <a:ext cx="5076600" cy="1466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g2f1e2a1669e_0_33"/>
          <p:cNvSpPr txBox="1"/>
          <p:nvPr/>
        </p:nvSpPr>
        <p:spPr>
          <a:xfrm>
            <a:off x="7606200" y="3121200"/>
            <a:ext cx="3239100" cy="6771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400"/>
              <a:buFont typeface="Arial"/>
              <a:buNone/>
            </a:pPr>
            <a:r>
              <a:rPr lang="en-CA" sz="1600" u="none" strike="noStrike" cap="none">
                <a:solidFill>
                  <a:srgbClr val="0000FF"/>
                </a:solidFill>
                <a:latin typeface="Consolas"/>
                <a:ea typeface="Consolas"/>
                <a:cs typeface="Consolas"/>
                <a:sym typeface="Consolas"/>
              </a:rPr>
              <a:t>Get </a:t>
            </a:r>
            <a:r>
              <a:rPr lang="en-CA" sz="1600">
                <a:solidFill>
                  <a:srgbClr val="0000FF"/>
                </a:solidFill>
                <a:latin typeface="Consolas"/>
                <a:ea typeface="Consolas"/>
                <a:cs typeface="Consolas"/>
                <a:sym typeface="Consolas"/>
              </a:rPr>
              <a:t>c</a:t>
            </a:r>
            <a:r>
              <a:rPr lang="en-CA" sz="1600" u="none" strike="noStrike" cap="none">
                <a:solidFill>
                  <a:srgbClr val="0000FF"/>
                </a:solidFill>
                <a:latin typeface="Consolas"/>
                <a:ea typeface="Consolas"/>
                <a:cs typeface="Consolas"/>
                <a:sym typeface="Consolas"/>
              </a:rPr>
              <a:t>urrent status of the GPU Software Stack</a:t>
            </a:r>
            <a:endParaRPr sz="1600" u="none" strike="noStrike" cap="none">
              <a:solidFill>
                <a:srgbClr val="0000F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7fe9bf41e4_0_5"/>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a:t>Outline</a:t>
            </a:r>
            <a:endParaRPr/>
          </a:p>
        </p:txBody>
      </p:sp>
      <p:sp>
        <p:nvSpPr>
          <p:cNvPr id="198" name="Google Shape;198;g27fe9bf41e4_0_5"/>
          <p:cNvSpPr txBox="1">
            <a:spLocks noGrp="1"/>
          </p:cNvSpPr>
          <p:nvPr>
            <p:ph type="body" idx="1"/>
          </p:nvPr>
        </p:nvSpPr>
        <p:spPr>
          <a:xfrm>
            <a:off x="838200" y="1476375"/>
            <a:ext cx="10515600" cy="51705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1000"/>
              </a:spcBef>
              <a:spcAft>
                <a:spcPts val="0"/>
              </a:spcAft>
              <a:buSzPts val="1800"/>
              <a:buFont typeface="Montserrat"/>
              <a:buChar char="•"/>
            </a:pPr>
            <a:r>
              <a:rPr lang="en-CA">
                <a:latin typeface="Montserrat"/>
                <a:ea typeface="Montserrat"/>
                <a:cs typeface="Montserrat"/>
                <a:sym typeface="Montserrat"/>
              </a:rPr>
              <a:t>Why Kubernetes (k8s) for AI/ML workloads</a:t>
            </a:r>
            <a:endParaRPr>
              <a:latin typeface="Montserrat"/>
              <a:ea typeface="Montserrat"/>
              <a:cs typeface="Montserrat"/>
              <a:sym typeface="Montserrat"/>
            </a:endParaRPr>
          </a:p>
          <a:p>
            <a:pPr marL="457200" lvl="0" indent="-342900" algn="l" rtl="0">
              <a:lnSpc>
                <a:spcPct val="90000"/>
              </a:lnSpc>
              <a:spcBef>
                <a:spcPts val="0"/>
              </a:spcBef>
              <a:spcAft>
                <a:spcPts val="0"/>
              </a:spcAft>
              <a:buSzPts val="1800"/>
              <a:buFont typeface="Montserrat"/>
              <a:buChar char="•"/>
            </a:pPr>
            <a:r>
              <a:rPr lang="en-CA">
                <a:latin typeface="Montserrat"/>
                <a:ea typeface="Montserrat"/>
                <a:cs typeface="Montserrat"/>
                <a:sym typeface="Montserrat"/>
              </a:rPr>
              <a:t>Layers of ML deployment stack</a:t>
            </a:r>
            <a:endParaRPr>
              <a:latin typeface="Montserrat"/>
              <a:ea typeface="Montserrat"/>
              <a:cs typeface="Montserrat"/>
              <a:sym typeface="Montserrat"/>
            </a:endParaRPr>
          </a:p>
          <a:p>
            <a:pPr marL="0" lvl="0" indent="0" algn="l" rtl="0">
              <a:lnSpc>
                <a:spcPct val="90000"/>
              </a:lnSpc>
              <a:spcBef>
                <a:spcPts val="0"/>
              </a:spcBef>
              <a:spcAft>
                <a:spcPts val="0"/>
              </a:spcAft>
              <a:buNone/>
            </a:pPr>
            <a:endParaRPr>
              <a:latin typeface="Montserrat"/>
              <a:ea typeface="Montserrat"/>
              <a:cs typeface="Montserrat"/>
              <a:sym typeface="Montserrat"/>
            </a:endParaRPr>
          </a:p>
          <a:p>
            <a:pPr marL="0" lvl="0" indent="0" algn="l" rtl="0">
              <a:lnSpc>
                <a:spcPct val="90000"/>
              </a:lnSpc>
              <a:spcBef>
                <a:spcPts val="0"/>
              </a:spcBef>
              <a:spcAft>
                <a:spcPts val="0"/>
              </a:spcAft>
              <a:buNone/>
            </a:pPr>
            <a:r>
              <a:rPr lang="en-CA">
                <a:latin typeface="Montserrat"/>
                <a:ea typeface="Montserrat"/>
                <a:cs typeface="Montserrat"/>
                <a:sym typeface="Montserrat"/>
              </a:rPr>
              <a:t>GPU management: </a:t>
            </a:r>
            <a:endParaRPr>
              <a:latin typeface="Montserrat"/>
              <a:ea typeface="Montserrat"/>
              <a:cs typeface="Montserrat"/>
              <a:sym typeface="Montserrat"/>
            </a:endParaRPr>
          </a:p>
          <a:p>
            <a:pPr marL="457200" lvl="0" indent="-342900" algn="l" rtl="0">
              <a:lnSpc>
                <a:spcPct val="90000"/>
              </a:lnSpc>
              <a:spcBef>
                <a:spcPts val="0"/>
              </a:spcBef>
              <a:spcAft>
                <a:spcPts val="0"/>
              </a:spcAft>
              <a:buSzPts val="1800"/>
              <a:buFont typeface="Montserrat"/>
              <a:buChar char="•"/>
            </a:pPr>
            <a:r>
              <a:rPr lang="en-CA">
                <a:latin typeface="Montserrat"/>
                <a:ea typeface="Montserrat"/>
                <a:cs typeface="Montserrat"/>
                <a:sym typeface="Montserrat"/>
              </a:rPr>
              <a:t>Overview and challenges</a:t>
            </a:r>
            <a:endParaRPr>
              <a:latin typeface="Montserrat"/>
              <a:ea typeface="Montserrat"/>
              <a:cs typeface="Montserrat"/>
              <a:sym typeface="Montserrat"/>
            </a:endParaRPr>
          </a:p>
          <a:p>
            <a:pPr marL="457200" lvl="0" indent="-342900" algn="l" rtl="0">
              <a:lnSpc>
                <a:spcPct val="90000"/>
              </a:lnSpc>
              <a:spcBef>
                <a:spcPts val="0"/>
              </a:spcBef>
              <a:spcAft>
                <a:spcPts val="0"/>
              </a:spcAft>
              <a:buSzPts val="1800"/>
              <a:buFont typeface="Montserrat"/>
              <a:buChar char="•"/>
            </a:pPr>
            <a:r>
              <a:rPr lang="en-CA">
                <a:latin typeface="Montserrat"/>
                <a:ea typeface="Montserrat"/>
                <a:cs typeface="Montserrat"/>
                <a:sym typeface="Montserrat"/>
              </a:rPr>
              <a:t>Intro to Kubernetes Operators</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CA">
                <a:latin typeface="Montserrat"/>
                <a:ea typeface="Montserrat"/>
                <a:cs typeface="Montserrat"/>
                <a:sym typeface="Montserrat"/>
              </a:rPr>
              <a:t>Why use Operators for GPU management</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CA">
                <a:latin typeface="Montserrat"/>
                <a:ea typeface="Montserrat"/>
                <a:cs typeface="Montserrat"/>
                <a:sym typeface="Montserrat"/>
              </a:rPr>
              <a:t>GPU operator design and details</a:t>
            </a:r>
            <a:endParaRPr>
              <a:latin typeface="Montserrat"/>
              <a:ea typeface="Montserrat"/>
              <a:cs typeface="Montserrat"/>
              <a:sym typeface="Montserrat"/>
            </a:endParaRPr>
          </a:p>
          <a:p>
            <a:pPr marL="0" lvl="0" indent="0" algn="l" rtl="0">
              <a:lnSpc>
                <a:spcPct val="90000"/>
              </a:lnSpc>
              <a:spcBef>
                <a:spcPts val="0"/>
              </a:spcBef>
              <a:spcAft>
                <a:spcPts val="0"/>
              </a:spcAft>
              <a:buNone/>
            </a:pPr>
            <a:endParaRPr>
              <a:latin typeface="Montserrat"/>
              <a:ea typeface="Montserrat"/>
              <a:cs typeface="Montserrat"/>
              <a:sym typeface="Montserrat"/>
            </a:endParaRPr>
          </a:p>
          <a:p>
            <a:pPr marL="0" lvl="0" indent="0" algn="l" rtl="0">
              <a:lnSpc>
                <a:spcPct val="90000"/>
              </a:lnSpc>
              <a:spcBef>
                <a:spcPts val="0"/>
              </a:spcBef>
              <a:spcAft>
                <a:spcPts val="0"/>
              </a:spcAft>
              <a:buNone/>
            </a:pPr>
            <a:r>
              <a:rPr lang="en-CA">
                <a:latin typeface="Montserrat"/>
                <a:ea typeface="Montserrat"/>
                <a:cs typeface="Montserrat"/>
                <a:sym typeface="Montserrat"/>
              </a:rPr>
              <a:t>ML application layer:</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CA">
                <a:latin typeface="Montserrat"/>
                <a:ea typeface="Montserrat"/>
                <a:cs typeface="Montserrat"/>
                <a:sym typeface="Montserrat"/>
              </a:rPr>
              <a:t>LLM fine-tuning demo: application-level operator + GPU operator </a:t>
            </a:r>
            <a:endParaRPr>
              <a:latin typeface="Montserrat"/>
              <a:ea typeface="Montserrat"/>
              <a:cs typeface="Montserrat"/>
              <a:sym typeface="Montserrat"/>
            </a:endParaRPr>
          </a:p>
          <a:p>
            <a:pPr marL="457200" lvl="0" indent="0" algn="l" rtl="0">
              <a:spcBef>
                <a:spcPts val="0"/>
              </a:spcBef>
              <a:spcAft>
                <a:spcPts val="0"/>
              </a:spcAft>
              <a:buNone/>
            </a:pPr>
            <a:endParaRPr>
              <a:latin typeface="Montserrat"/>
              <a:ea typeface="Montserrat"/>
              <a:cs typeface="Montserrat"/>
              <a:sym typeface="Montserrat"/>
            </a:endParaRPr>
          </a:p>
          <a:p>
            <a:pPr marL="0" lvl="0" indent="0" algn="l" rtl="0">
              <a:lnSpc>
                <a:spcPct val="90000"/>
              </a:lnSpc>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f25993eeeb_0_189"/>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NVIDIADriver API</a:t>
            </a:r>
            <a:endParaRPr b="1"/>
          </a:p>
        </p:txBody>
      </p:sp>
      <p:sp>
        <p:nvSpPr>
          <p:cNvPr id="609" name="Google Shape;609;g2f25993eeeb_0_189"/>
          <p:cNvSpPr txBox="1"/>
          <p:nvPr/>
        </p:nvSpPr>
        <p:spPr>
          <a:xfrm>
            <a:off x="5507300" y="2517000"/>
            <a:ext cx="1386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10" name="Google Shape;610;g2f25993eeeb_0_189"/>
          <p:cNvSpPr txBox="1"/>
          <p:nvPr/>
        </p:nvSpPr>
        <p:spPr>
          <a:xfrm>
            <a:off x="906125" y="1558725"/>
            <a:ext cx="98331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11" name="Google Shape;611;g2f25993eeeb_0_189"/>
          <p:cNvSpPr/>
          <p:nvPr/>
        </p:nvSpPr>
        <p:spPr>
          <a:xfrm>
            <a:off x="161925" y="3544575"/>
            <a:ext cx="5285400" cy="2976900"/>
          </a:xfrm>
          <a:prstGeom prst="snip2DiagRect">
            <a:avLst>
              <a:gd name="adj1" fmla="val 0"/>
              <a:gd name="adj2" fmla="val 2839"/>
            </a:avLst>
          </a:prstGeom>
          <a:solidFill>
            <a:srgbClr val="595959"/>
          </a:solidFill>
          <a:ln>
            <a:noFill/>
          </a:ln>
        </p:spPr>
        <p:txBody>
          <a:bodyPr spcFirstLastPara="1" wrap="square" lIns="17150" tIns="8575" rIns="17150" bIns="8575" anchor="t" anchorCtr="0">
            <a:noAutofit/>
          </a:bodyPr>
          <a:lstStyle/>
          <a:p>
            <a:pPr marL="0" marR="0" lvl="0" indent="0" algn="l" rtl="0">
              <a:lnSpc>
                <a:spcPct val="100000"/>
              </a:lnSpc>
              <a:spcBef>
                <a:spcPts val="0"/>
              </a:spcBef>
              <a:spcAft>
                <a:spcPts val="0"/>
              </a:spcAft>
              <a:buClr>
                <a:srgbClr val="000000"/>
              </a:buClr>
              <a:buSzPts val="200"/>
              <a:buFont typeface="Arial"/>
              <a:buNone/>
            </a:pPr>
            <a:r>
              <a:rPr lang="en-CA" sz="1100" b="1" i="0" u="none" strike="noStrike" cap="none">
                <a:solidFill>
                  <a:srgbClr val="D8D8D8"/>
                </a:solidFill>
                <a:latin typeface="Consolas"/>
                <a:ea typeface="Consolas"/>
                <a:cs typeface="Consolas"/>
                <a:sym typeface="Consolas"/>
              </a:rPr>
              <a:t>apiVersion: nvidia.com/v1alpha1</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kind: NVIDIADriver</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metadata:</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name: turing</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spec:</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F2F2F2"/>
                </a:solidFill>
                <a:latin typeface="Consolas"/>
                <a:ea typeface="Consolas"/>
                <a:cs typeface="Consolas"/>
                <a:sym typeface="Consolas"/>
              </a:rPr>
              <a:t>driverType: gpu</a:t>
            </a:r>
            <a:endParaRPr sz="1100" b="1" i="0" u="none" strike="noStrike" cap="none">
              <a:solidFill>
                <a:srgbClr val="F2F2F2"/>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nodeSelector:</a:t>
            </a:r>
            <a:endParaRPr sz="1100" b="1" i="0" u="none" strike="noStrike" cap="none">
              <a:solidFill>
                <a:srgbClr val="73B900"/>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73B900"/>
                </a:solidFill>
                <a:latin typeface="Consolas"/>
                <a:ea typeface="Consolas"/>
                <a:cs typeface="Consolas"/>
                <a:sym typeface="Consolas"/>
              </a:rPr>
              <a:t>    node.kubernetes.io/instance-type: </a:t>
            </a:r>
            <a:r>
              <a:rPr lang="en-CA" sz="1100" b="1" i="0" u="none" strike="noStrike" cap="none">
                <a:solidFill>
                  <a:srgbClr val="76B900"/>
                </a:solidFill>
                <a:latin typeface="Consolas"/>
                <a:ea typeface="Consolas"/>
                <a:cs typeface="Consolas"/>
                <a:sym typeface="Consolas"/>
              </a:rPr>
              <a:t>Standard_NC8as_T4_v3</a:t>
            </a:r>
            <a:endParaRPr sz="1100" b="1" i="0" u="none" strike="noStrike" cap="none">
              <a:solidFill>
                <a:srgbClr val="76B900"/>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version: 550.90.07</a:t>
            </a:r>
            <a:endParaRPr sz="1100" b="1" i="0" u="none" strike="noStrike" cap="none">
              <a:solidFill>
                <a:srgbClr val="73B900"/>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FF9900"/>
                </a:solidFill>
                <a:latin typeface="Consolas"/>
                <a:ea typeface="Consolas"/>
                <a:cs typeface="Consolas"/>
                <a:sym typeface="Consolas"/>
              </a:rPr>
              <a:t>status</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conditions:</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message: “All resources have been successfully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reason: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status: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type: Ready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FF9900"/>
                </a:solidFill>
                <a:latin typeface="Consolas"/>
                <a:ea typeface="Consolas"/>
                <a:cs typeface="Consolas"/>
                <a:sym typeface="Consolas"/>
              </a:rPr>
              <a:t> state: ready</a:t>
            </a:r>
            <a:endParaRPr sz="1100" b="1" i="0" u="none" strike="noStrike" cap="none">
              <a:solidFill>
                <a:srgbClr val="FF99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
              <a:buFont typeface="Arial"/>
              <a:buNone/>
            </a:pPr>
            <a:endParaRPr sz="1100" b="1" i="0" u="none" strike="noStrike" cap="none">
              <a:solidFill>
                <a:srgbClr val="76B900"/>
              </a:solidFill>
              <a:latin typeface="Consolas"/>
              <a:ea typeface="Consolas"/>
              <a:cs typeface="Consolas"/>
              <a:sym typeface="Consolas"/>
            </a:endParaRPr>
          </a:p>
        </p:txBody>
      </p:sp>
      <p:sp>
        <p:nvSpPr>
          <p:cNvPr id="612" name="Google Shape;612;g2f25993eeeb_0_189"/>
          <p:cNvSpPr/>
          <p:nvPr/>
        </p:nvSpPr>
        <p:spPr>
          <a:xfrm>
            <a:off x="6026450" y="3568875"/>
            <a:ext cx="5285400" cy="2928300"/>
          </a:xfrm>
          <a:prstGeom prst="snip2DiagRect">
            <a:avLst>
              <a:gd name="adj1" fmla="val 0"/>
              <a:gd name="adj2" fmla="val 2839"/>
            </a:avLst>
          </a:prstGeom>
          <a:solidFill>
            <a:srgbClr val="595959"/>
          </a:solidFill>
          <a:ln>
            <a:noFill/>
          </a:ln>
        </p:spPr>
        <p:txBody>
          <a:bodyPr spcFirstLastPara="1" wrap="square" lIns="17150" tIns="8575" rIns="17150" bIns="8575" anchor="t" anchorCtr="0">
            <a:noAutofit/>
          </a:bodyPr>
          <a:lstStyle/>
          <a:p>
            <a:pPr marL="0" marR="0" lvl="0" indent="0" algn="l" rtl="0">
              <a:lnSpc>
                <a:spcPct val="100000"/>
              </a:lnSpc>
              <a:spcBef>
                <a:spcPts val="0"/>
              </a:spcBef>
              <a:spcAft>
                <a:spcPts val="0"/>
              </a:spcAft>
              <a:buClr>
                <a:srgbClr val="000000"/>
              </a:buClr>
              <a:buSzPts val="200"/>
              <a:buFont typeface="Arial"/>
              <a:buNone/>
            </a:pPr>
            <a:r>
              <a:rPr lang="en-CA" sz="1100" b="1" i="0" u="none" strike="noStrike" cap="none">
                <a:solidFill>
                  <a:srgbClr val="D8D8D8"/>
                </a:solidFill>
                <a:latin typeface="Consolas"/>
                <a:ea typeface="Consolas"/>
                <a:cs typeface="Consolas"/>
                <a:sym typeface="Consolas"/>
              </a:rPr>
              <a:t>apiVersion: nvidia.com/v1alpha1</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kind: NVIDIADriver</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metadata:</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name: volta</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spec:</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F2F2F2"/>
                </a:solidFill>
                <a:latin typeface="Consolas"/>
                <a:ea typeface="Consolas"/>
                <a:cs typeface="Consolas"/>
                <a:sym typeface="Consolas"/>
              </a:rPr>
              <a:t>driverType: gpu</a:t>
            </a:r>
            <a:endParaRPr sz="1100" b="1" i="0" u="none" strike="noStrike" cap="none">
              <a:solidFill>
                <a:srgbClr val="F2F2F2"/>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nodeSelector:</a:t>
            </a:r>
            <a:endParaRPr sz="1100" b="1" i="0" u="none" strike="noStrike" cap="none">
              <a:solidFill>
                <a:srgbClr val="73B900"/>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73B900"/>
                </a:solidFill>
                <a:latin typeface="Consolas"/>
                <a:ea typeface="Consolas"/>
                <a:cs typeface="Consolas"/>
                <a:sym typeface="Consolas"/>
              </a:rPr>
              <a:t>    node.kubernetes.io/instance-type: </a:t>
            </a:r>
            <a:r>
              <a:rPr lang="en-CA" sz="1100" b="1" i="0" u="none" strike="noStrike" cap="none">
                <a:solidFill>
                  <a:srgbClr val="76B900"/>
                </a:solidFill>
                <a:latin typeface="Consolas"/>
                <a:ea typeface="Consolas"/>
                <a:cs typeface="Consolas"/>
                <a:sym typeface="Consolas"/>
              </a:rPr>
              <a:t>Standard_NC12s_v3</a:t>
            </a:r>
            <a:endParaRPr sz="1100" b="1" i="0" u="none" strike="noStrike" cap="none">
              <a:solidFill>
                <a:srgbClr val="76B900"/>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version: 535.183.06</a:t>
            </a:r>
            <a:endParaRPr sz="1100" b="1" i="0" u="none" strike="noStrike" cap="none">
              <a:solidFill>
                <a:srgbClr val="73B900"/>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FF9900"/>
                </a:solidFill>
                <a:latin typeface="Consolas"/>
                <a:ea typeface="Consolas"/>
                <a:cs typeface="Consolas"/>
                <a:sym typeface="Consolas"/>
              </a:rPr>
              <a:t>status</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conditions:</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message: “All resources have been successfully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reason: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status: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type: Ready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FF9900"/>
                </a:solidFill>
                <a:latin typeface="Consolas"/>
                <a:ea typeface="Consolas"/>
                <a:cs typeface="Consolas"/>
                <a:sym typeface="Consolas"/>
              </a:rPr>
              <a:t> state: ready</a:t>
            </a:r>
            <a:endParaRPr sz="1100" b="1" i="0" u="none" strike="noStrike" cap="none">
              <a:solidFill>
                <a:srgbClr val="FF99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
              <a:buFont typeface="Arial"/>
              <a:buNone/>
            </a:pPr>
            <a:endParaRPr sz="1100" b="1" i="0" u="none" strike="noStrike" cap="none">
              <a:solidFill>
                <a:srgbClr val="76B900"/>
              </a:solidFill>
              <a:latin typeface="Consolas"/>
              <a:ea typeface="Consolas"/>
              <a:cs typeface="Consolas"/>
              <a:sym typeface="Consolas"/>
            </a:endParaRPr>
          </a:p>
        </p:txBody>
      </p:sp>
      <p:sp>
        <p:nvSpPr>
          <p:cNvPr id="613" name="Google Shape;613;g2f25993eeeb_0_189"/>
          <p:cNvSpPr txBox="1"/>
          <p:nvPr/>
        </p:nvSpPr>
        <p:spPr>
          <a:xfrm>
            <a:off x="293425" y="1327225"/>
            <a:ext cx="11266200" cy="146610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50000"/>
              </a:lnSpc>
              <a:spcBef>
                <a:spcPts val="0"/>
              </a:spcBef>
              <a:spcAft>
                <a:spcPts val="0"/>
              </a:spcAft>
              <a:buClr>
                <a:srgbClr val="000000"/>
              </a:buClr>
              <a:buSzPts val="1800"/>
              <a:buFont typeface="Montserrat"/>
              <a:buChar char="●"/>
            </a:pPr>
            <a:r>
              <a:rPr lang="en-CA" sz="1800" b="0" i="0" u="none" strike="noStrike" cap="none">
                <a:solidFill>
                  <a:srgbClr val="000000"/>
                </a:solidFill>
                <a:latin typeface="Montserrat"/>
                <a:ea typeface="Montserrat"/>
                <a:cs typeface="Montserrat"/>
                <a:sym typeface="Montserrat"/>
              </a:rPr>
              <a:t>A new API for managing GPU drivers </a:t>
            </a:r>
            <a:endParaRPr sz="1800" b="0" i="0" u="none" strike="noStrike" cap="none">
              <a:solidFill>
                <a:srgbClr val="000000"/>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000000"/>
              </a:buClr>
              <a:buSzPts val="1800"/>
              <a:buFont typeface="Montserrat"/>
              <a:buChar char="●"/>
            </a:pPr>
            <a:r>
              <a:rPr lang="en-CA" sz="1800" b="0" i="0" u="none" strike="noStrike" cap="none">
                <a:solidFill>
                  <a:srgbClr val="000000"/>
                </a:solidFill>
                <a:latin typeface="Montserrat"/>
                <a:ea typeface="Montserrat"/>
                <a:cs typeface="Montserrat"/>
                <a:sym typeface="Montserrat"/>
              </a:rPr>
              <a:t>Ability to  deploy multiple driver versions and/or driver versions on a single cluster</a:t>
            </a:r>
            <a:endParaRPr sz="1800" b="0" i="0" u="none" strike="noStrike" cap="none">
              <a:solidFill>
                <a:srgbClr val="000000"/>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000000"/>
              </a:buClr>
              <a:buSzPts val="1800"/>
              <a:buFont typeface="Montserrat"/>
              <a:buChar char="●"/>
            </a:pPr>
            <a:r>
              <a:rPr lang="en-CA" sz="1800" b="0" i="0" u="none" strike="noStrike" cap="none">
                <a:solidFill>
                  <a:srgbClr val="000000"/>
                </a:solidFill>
                <a:latin typeface="Montserrat"/>
                <a:ea typeface="Montserrat"/>
                <a:cs typeface="Montserrat"/>
                <a:sym typeface="Montserrat"/>
              </a:rPr>
              <a:t>Supports different driver versions, OS versions, and driver types (vGPU vs non-vGPU)</a:t>
            </a:r>
            <a:endParaRPr sz="18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2f25993eeeb_0_235"/>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NVIDIADriver API</a:t>
            </a:r>
            <a:endParaRPr b="1"/>
          </a:p>
        </p:txBody>
      </p:sp>
      <p:sp>
        <p:nvSpPr>
          <p:cNvPr id="619" name="Google Shape;619;g2f25993eeeb_0_235"/>
          <p:cNvSpPr txBox="1"/>
          <p:nvPr/>
        </p:nvSpPr>
        <p:spPr>
          <a:xfrm>
            <a:off x="5507300" y="2517000"/>
            <a:ext cx="1386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20" name="Google Shape;620;g2f25993eeeb_0_235"/>
          <p:cNvSpPr txBox="1"/>
          <p:nvPr/>
        </p:nvSpPr>
        <p:spPr>
          <a:xfrm>
            <a:off x="906125" y="1558725"/>
            <a:ext cx="98331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621" name="Google Shape;621;g2f25993eeeb_0_235"/>
          <p:cNvSpPr/>
          <p:nvPr/>
        </p:nvSpPr>
        <p:spPr>
          <a:xfrm>
            <a:off x="161925" y="1370825"/>
            <a:ext cx="5285400" cy="2976900"/>
          </a:xfrm>
          <a:prstGeom prst="snip2DiagRect">
            <a:avLst>
              <a:gd name="adj1" fmla="val 0"/>
              <a:gd name="adj2" fmla="val 2839"/>
            </a:avLst>
          </a:prstGeom>
          <a:solidFill>
            <a:srgbClr val="595959"/>
          </a:solidFill>
          <a:ln>
            <a:noFill/>
          </a:ln>
        </p:spPr>
        <p:txBody>
          <a:bodyPr spcFirstLastPara="1" wrap="square" lIns="17150" tIns="8575" rIns="17150" bIns="8575" anchor="t" anchorCtr="0">
            <a:noAutofit/>
          </a:bodyPr>
          <a:lstStyle/>
          <a:p>
            <a:pPr marL="0" marR="0" lvl="0" indent="0" algn="l" rtl="0">
              <a:lnSpc>
                <a:spcPct val="100000"/>
              </a:lnSpc>
              <a:spcBef>
                <a:spcPts val="0"/>
              </a:spcBef>
              <a:spcAft>
                <a:spcPts val="0"/>
              </a:spcAft>
              <a:buClr>
                <a:srgbClr val="000000"/>
              </a:buClr>
              <a:buSzPts val="200"/>
              <a:buFont typeface="Arial"/>
              <a:buNone/>
            </a:pPr>
            <a:r>
              <a:rPr lang="en-CA" sz="1100" b="1" i="0" u="none" strike="noStrike" cap="none">
                <a:solidFill>
                  <a:srgbClr val="D8D8D8"/>
                </a:solidFill>
                <a:latin typeface="Consolas"/>
                <a:ea typeface="Consolas"/>
                <a:cs typeface="Consolas"/>
                <a:sym typeface="Consolas"/>
              </a:rPr>
              <a:t>apiVersion: nvidia.com/v1alpha1</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kind: NVIDIADriver</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metadata:</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name: turing</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spec:</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F2F2F2"/>
                </a:solidFill>
                <a:latin typeface="Consolas"/>
                <a:ea typeface="Consolas"/>
                <a:cs typeface="Consolas"/>
                <a:sym typeface="Consolas"/>
              </a:rPr>
              <a:t>driverType: gpu</a:t>
            </a:r>
            <a:endParaRPr sz="1100" b="1" i="0" u="none" strike="noStrike" cap="none">
              <a:solidFill>
                <a:srgbClr val="F2F2F2"/>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nodeSelector:</a:t>
            </a:r>
            <a:endParaRPr sz="1100" b="1" i="0" u="none" strike="noStrike" cap="none">
              <a:solidFill>
                <a:srgbClr val="73B900"/>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73B900"/>
                </a:solidFill>
                <a:latin typeface="Consolas"/>
                <a:ea typeface="Consolas"/>
                <a:cs typeface="Consolas"/>
                <a:sym typeface="Consolas"/>
              </a:rPr>
              <a:t>    node.kubernetes.io/instance-type: </a:t>
            </a:r>
            <a:r>
              <a:rPr lang="en-CA" sz="1100" b="1" i="0" u="none" strike="noStrike" cap="none">
                <a:solidFill>
                  <a:srgbClr val="00FFFF"/>
                </a:solidFill>
                <a:latin typeface="Consolas"/>
                <a:ea typeface="Consolas"/>
                <a:cs typeface="Consolas"/>
                <a:sym typeface="Consolas"/>
              </a:rPr>
              <a:t>Standard_NC8as_T4_v3</a:t>
            </a:r>
            <a:endParaRPr sz="1100" b="1" i="0" u="none" strike="noStrike" cap="none">
              <a:solidFill>
                <a:srgbClr val="00FFFF"/>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version: 550.90.07</a:t>
            </a:r>
            <a:endParaRPr sz="1100" b="1" i="0" u="none" strike="noStrike" cap="none">
              <a:solidFill>
                <a:srgbClr val="73B900"/>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FF9900"/>
                </a:solidFill>
                <a:latin typeface="Consolas"/>
                <a:ea typeface="Consolas"/>
                <a:cs typeface="Consolas"/>
                <a:sym typeface="Consolas"/>
              </a:rPr>
              <a:t>status</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conditions:</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message: “All resources have been successfully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reason: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status: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type: Ready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FF9900"/>
                </a:solidFill>
                <a:latin typeface="Consolas"/>
                <a:ea typeface="Consolas"/>
                <a:cs typeface="Consolas"/>
                <a:sym typeface="Consolas"/>
              </a:rPr>
              <a:t> state: ready</a:t>
            </a:r>
            <a:endParaRPr sz="1100" b="1" i="0" u="none" strike="noStrike" cap="none">
              <a:solidFill>
                <a:srgbClr val="FF99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
              <a:buFont typeface="Arial"/>
              <a:buNone/>
            </a:pPr>
            <a:endParaRPr sz="1100" b="1" i="0" u="none" strike="noStrike" cap="none">
              <a:solidFill>
                <a:srgbClr val="76B900"/>
              </a:solidFill>
              <a:latin typeface="Consolas"/>
              <a:ea typeface="Consolas"/>
              <a:cs typeface="Consolas"/>
              <a:sym typeface="Consolas"/>
            </a:endParaRPr>
          </a:p>
        </p:txBody>
      </p:sp>
      <p:sp>
        <p:nvSpPr>
          <p:cNvPr id="622" name="Google Shape;622;g2f25993eeeb_0_235"/>
          <p:cNvSpPr/>
          <p:nvPr/>
        </p:nvSpPr>
        <p:spPr>
          <a:xfrm>
            <a:off x="5894150" y="1375200"/>
            <a:ext cx="5285400" cy="2928300"/>
          </a:xfrm>
          <a:prstGeom prst="snip2DiagRect">
            <a:avLst>
              <a:gd name="adj1" fmla="val 0"/>
              <a:gd name="adj2" fmla="val 2839"/>
            </a:avLst>
          </a:prstGeom>
          <a:solidFill>
            <a:srgbClr val="595959"/>
          </a:solidFill>
          <a:ln>
            <a:noFill/>
          </a:ln>
        </p:spPr>
        <p:txBody>
          <a:bodyPr spcFirstLastPara="1" wrap="square" lIns="17150" tIns="8575" rIns="17150" bIns="8575" anchor="t" anchorCtr="0">
            <a:noAutofit/>
          </a:bodyPr>
          <a:lstStyle/>
          <a:p>
            <a:pPr marL="0" marR="0" lvl="0" indent="0" algn="l" rtl="0">
              <a:lnSpc>
                <a:spcPct val="100000"/>
              </a:lnSpc>
              <a:spcBef>
                <a:spcPts val="0"/>
              </a:spcBef>
              <a:spcAft>
                <a:spcPts val="0"/>
              </a:spcAft>
              <a:buClr>
                <a:srgbClr val="000000"/>
              </a:buClr>
              <a:buSzPts val="200"/>
              <a:buFont typeface="Arial"/>
              <a:buNone/>
            </a:pPr>
            <a:r>
              <a:rPr lang="en-CA" sz="1100" b="1" i="0" u="none" strike="noStrike" cap="none">
                <a:solidFill>
                  <a:srgbClr val="D8D8D8"/>
                </a:solidFill>
                <a:latin typeface="Consolas"/>
                <a:ea typeface="Consolas"/>
                <a:cs typeface="Consolas"/>
                <a:sym typeface="Consolas"/>
              </a:rPr>
              <a:t>apiVersion: nvidia.com/v1alpha1</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kind: NVIDIADriver</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metadata:</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name: volta</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spec:</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F2F2F2"/>
                </a:solidFill>
                <a:latin typeface="Consolas"/>
                <a:ea typeface="Consolas"/>
                <a:cs typeface="Consolas"/>
                <a:sym typeface="Consolas"/>
              </a:rPr>
              <a:t>driverType: gpu</a:t>
            </a:r>
            <a:endParaRPr sz="1100" b="1" i="0" u="none" strike="noStrike" cap="none">
              <a:solidFill>
                <a:srgbClr val="F2F2F2"/>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nodeSelector:</a:t>
            </a:r>
            <a:endParaRPr sz="1100" b="1" i="0" u="none" strike="noStrike" cap="none">
              <a:solidFill>
                <a:srgbClr val="73B900"/>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73B900"/>
                </a:solidFill>
                <a:latin typeface="Consolas"/>
                <a:ea typeface="Consolas"/>
                <a:cs typeface="Consolas"/>
                <a:sym typeface="Consolas"/>
              </a:rPr>
              <a:t>    node.kubernetes.io/instance-type: </a:t>
            </a:r>
            <a:r>
              <a:rPr lang="en-CA" sz="1100" b="1" i="0" u="none" strike="noStrike" cap="none">
                <a:solidFill>
                  <a:srgbClr val="FF00FF"/>
                </a:solidFill>
                <a:latin typeface="Consolas"/>
                <a:ea typeface="Consolas"/>
                <a:cs typeface="Consolas"/>
                <a:sym typeface="Consolas"/>
              </a:rPr>
              <a:t>Standard_NC12s_v3</a:t>
            </a:r>
            <a:endParaRPr sz="1100" b="1" i="0" u="none" strike="noStrike" cap="none">
              <a:solidFill>
                <a:srgbClr val="FF00FF"/>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73B900"/>
                </a:solidFill>
                <a:latin typeface="Consolas"/>
                <a:ea typeface="Consolas"/>
                <a:cs typeface="Consolas"/>
                <a:sym typeface="Consolas"/>
              </a:rPr>
              <a:t>version: 535.183.06</a:t>
            </a:r>
            <a:endParaRPr sz="1100" b="1" i="0" u="none" strike="noStrike" cap="none">
              <a:solidFill>
                <a:srgbClr val="73B900"/>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FF9900"/>
                </a:solidFill>
                <a:latin typeface="Consolas"/>
                <a:ea typeface="Consolas"/>
                <a:cs typeface="Consolas"/>
                <a:sym typeface="Consolas"/>
              </a:rPr>
              <a:t>status</a:t>
            </a:r>
            <a:r>
              <a:rPr lang="en-CA" sz="1100" b="1" i="0" u="none" strike="noStrike" cap="none">
                <a:solidFill>
                  <a:srgbClr val="D8D8D8"/>
                </a:solidFill>
                <a:latin typeface="Consolas"/>
                <a:ea typeface="Consolas"/>
                <a:cs typeface="Consolas"/>
                <a:sym typeface="Consolas"/>
              </a:rPr>
              <a:t>:</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conditions:</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message: “All resources have been successfully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reason: Reconciled</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status: "True"</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type: Ready</a:t>
            </a:r>
            <a:endParaRPr sz="1100" b="1" i="0" u="none" strike="noStrike" cap="none">
              <a:solidFill>
                <a:srgbClr val="D8D8D8"/>
              </a:solidFill>
              <a:latin typeface="Consolas"/>
              <a:ea typeface="Consolas"/>
              <a:cs typeface="Consolas"/>
              <a:sym typeface="Consolas"/>
            </a:endParaRPr>
          </a:p>
          <a:p>
            <a:pPr marL="0" marR="0" lvl="0" indent="0" algn="l" rtl="0">
              <a:lnSpc>
                <a:spcPct val="100000"/>
              </a:lnSpc>
              <a:spcBef>
                <a:spcPts val="0"/>
              </a:spcBef>
              <a:spcAft>
                <a:spcPts val="0"/>
              </a:spcAft>
              <a:buClr>
                <a:schemeClr val="dk1"/>
              </a:buClr>
              <a:buSzPts val="1100"/>
              <a:buFont typeface="Arial"/>
              <a:buNone/>
            </a:pPr>
            <a:r>
              <a:rPr lang="en-CA" sz="1100" b="1" i="0" u="none" strike="noStrike" cap="none">
                <a:solidFill>
                  <a:srgbClr val="D8D8D8"/>
                </a:solidFill>
                <a:latin typeface="Consolas"/>
                <a:ea typeface="Consolas"/>
                <a:cs typeface="Consolas"/>
                <a:sym typeface="Consolas"/>
              </a:rPr>
              <a:t> </a:t>
            </a:r>
            <a:r>
              <a:rPr lang="en-CA" sz="1100" b="1" i="0" u="none" strike="noStrike" cap="none">
                <a:solidFill>
                  <a:srgbClr val="FF9900"/>
                </a:solidFill>
                <a:latin typeface="Consolas"/>
                <a:ea typeface="Consolas"/>
                <a:cs typeface="Consolas"/>
                <a:sym typeface="Consolas"/>
              </a:rPr>
              <a:t> state: ready</a:t>
            </a:r>
            <a:endParaRPr sz="1100" b="1" i="0" u="none" strike="noStrike" cap="none">
              <a:solidFill>
                <a:srgbClr val="FF99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
              <a:buFont typeface="Arial"/>
              <a:buNone/>
            </a:pPr>
            <a:endParaRPr sz="1100" b="1" i="0" u="none" strike="noStrike" cap="none">
              <a:solidFill>
                <a:srgbClr val="76B900"/>
              </a:solidFill>
              <a:latin typeface="Consolas"/>
              <a:ea typeface="Consolas"/>
              <a:cs typeface="Consolas"/>
              <a:sym typeface="Consolas"/>
            </a:endParaRPr>
          </a:p>
        </p:txBody>
      </p:sp>
      <p:cxnSp>
        <p:nvCxnSpPr>
          <p:cNvPr id="623" name="Google Shape;623;g2f25993eeeb_0_235"/>
          <p:cNvCxnSpPr>
            <a:endCxn id="624" idx="0"/>
          </p:cNvCxnSpPr>
          <p:nvPr/>
        </p:nvCxnSpPr>
        <p:spPr>
          <a:xfrm flipH="1">
            <a:off x="2804625" y="2819925"/>
            <a:ext cx="813300" cy="2497800"/>
          </a:xfrm>
          <a:prstGeom prst="straightConnector1">
            <a:avLst/>
          </a:prstGeom>
          <a:noFill/>
          <a:ln w="9525" cap="flat" cmpd="sng">
            <a:solidFill>
              <a:schemeClr val="dk2"/>
            </a:solidFill>
            <a:prstDash val="solid"/>
            <a:round/>
            <a:headEnd type="none" w="sm" len="sm"/>
            <a:tailEnd type="stealth" w="med" len="med"/>
          </a:ln>
        </p:spPr>
      </p:cxnSp>
      <p:sp>
        <p:nvSpPr>
          <p:cNvPr id="624" name="Google Shape;624;g2f25993eeeb_0_235"/>
          <p:cNvSpPr txBox="1"/>
          <p:nvPr/>
        </p:nvSpPr>
        <p:spPr>
          <a:xfrm>
            <a:off x="621975" y="5317725"/>
            <a:ext cx="43653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0000FF"/>
                </a:solidFill>
                <a:latin typeface="Consolas"/>
                <a:ea typeface="Consolas"/>
                <a:cs typeface="Consolas"/>
                <a:sym typeface="Consolas"/>
              </a:rPr>
              <a:t>Deploy R550 drivers on Nodes with T4 GPUs</a:t>
            </a:r>
            <a:endParaRPr sz="1600" b="1" i="0" u="none" strike="noStrike" cap="none">
              <a:solidFill>
                <a:srgbClr val="0000FF"/>
              </a:solidFill>
              <a:latin typeface="Consolas"/>
              <a:ea typeface="Consolas"/>
              <a:cs typeface="Consolas"/>
              <a:sym typeface="Consolas"/>
            </a:endParaRPr>
          </a:p>
        </p:txBody>
      </p:sp>
      <p:cxnSp>
        <p:nvCxnSpPr>
          <p:cNvPr id="625" name="Google Shape;625;g2f25993eeeb_0_235"/>
          <p:cNvCxnSpPr/>
          <p:nvPr/>
        </p:nvCxnSpPr>
        <p:spPr>
          <a:xfrm>
            <a:off x="9403300" y="2789200"/>
            <a:ext cx="674400" cy="2550600"/>
          </a:xfrm>
          <a:prstGeom prst="straightConnector1">
            <a:avLst/>
          </a:prstGeom>
          <a:noFill/>
          <a:ln w="9525" cap="flat" cmpd="sng">
            <a:solidFill>
              <a:schemeClr val="dk2"/>
            </a:solidFill>
            <a:prstDash val="solid"/>
            <a:round/>
            <a:headEnd type="none" w="sm" len="sm"/>
            <a:tailEnd type="stealth" w="med" len="med"/>
          </a:ln>
        </p:spPr>
      </p:cxnSp>
      <p:sp>
        <p:nvSpPr>
          <p:cNvPr id="626" name="Google Shape;626;g2f25993eeeb_0_235"/>
          <p:cNvSpPr txBox="1"/>
          <p:nvPr/>
        </p:nvSpPr>
        <p:spPr>
          <a:xfrm>
            <a:off x="7112900" y="5317725"/>
            <a:ext cx="45633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0000FF"/>
                </a:solidFill>
                <a:latin typeface="Consolas"/>
                <a:ea typeface="Consolas"/>
                <a:cs typeface="Consolas"/>
                <a:sym typeface="Consolas"/>
              </a:rPr>
              <a:t>Deploy R535 drivers on Nodes with V100 GPUs</a:t>
            </a:r>
            <a:endParaRPr sz="1600" b="1" i="0" u="none" strike="noStrike" cap="none">
              <a:solidFill>
                <a:srgbClr val="0000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2f409564afd_0_31"/>
          <p:cNvSpPr txBox="1">
            <a:spLocks noGrp="1"/>
          </p:cNvSpPr>
          <p:nvPr>
            <p:ph type="title"/>
          </p:nvPr>
        </p:nvSpPr>
        <p:spPr>
          <a:xfrm>
            <a:off x="161925" y="0"/>
            <a:ext cx="8343900" cy="112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GPU Driver Container</a:t>
            </a:r>
            <a:endParaRPr/>
          </a:p>
        </p:txBody>
      </p:sp>
      <p:sp>
        <p:nvSpPr>
          <p:cNvPr id="632" name="Google Shape;632;g2f409564afd_0_31"/>
          <p:cNvSpPr txBox="1"/>
          <p:nvPr/>
        </p:nvSpPr>
        <p:spPr>
          <a:xfrm>
            <a:off x="758025" y="2218150"/>
            <a:ext cx="5501400" cy="34872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sz="700" b="1">
                <a:latin typeface="Courier New"/>
                <a:ea typeface="Courier New"/>
                <a:cs typeface="Courier New"/>
                <a:sym typeface="Courier New"/>
              </a:rPr>
              <a:t>root@nvidia-driver-daemonset</a:t>
            </a:r>
            <a:r>
              <a:rPr lang="en-CA" sz="700" b="1">
                <a:solidFill>
                  <a:srgbClr val="000000"/>
                </a:solidFill>
                <a:latin typeface="Courier New"/>
                <a:ea typeface="Courier New"/>
                <a:cs typeface="Courier New"/>
                <a:sym typeface="Courier New"/>
              </a:rPr>
              <a:t>$ lsmod | grep nvidia</a:t>
            </a:r>
            <a:endParaRPr sz="700" b="1">
              <a:solidFill>
                <a:srgbClr val="000000"/>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CA" sz="700">
                <a:solidFill>
                  <a:srgbClr val="000000"/>
                </a:solidFill>
                <a:latin typeface="Courier New"/>
                <a:ea typeface="Courier New"/>
                <a:cs typeface="Courier New"/>
                <a:sym typeface="Courier New"/>
              </a:rPr>
              <a:t>nvidia_modeset       1</a:t>
            </a:r>
            <a:r>
              <a:rPr lang="en-CA" sz="700">
                <a:latin typeface="Courier New"/>
                <a:ea typeface="Courier New"/>
                <a:cs typeface="Courier New"/>
                <a:sym typeface="Courier New"/>
              </a:rPr>
              <a:t>306624</a:t>
            </a:r>
            <a:r>
              <a:rPr lang="en-CA" sz="700">
                <a:solidFill>
                  <a:srgbClr val="000000"/>
                </a:solidFill>
                <a:latin typeface="Courier New"/>
                <a:ea typeface="Courier New"/>
                <a:cs typeface="Courier New"/>
                <a:sym typeface="Courier New"/>
              </a:rPr>
              <a:t>  0</a:t>
            </a:r>
            <a:endParaRPr sz="700">
              <a:solidFill>
                <a:srgbClr val="000000"/>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CA" sz="700">
                <a:solidFill>
                  <a:srgbClr val="000000"/>
                </a:solidFill>
                <a:latin typeface="Courier New"/>
                <a:ea typeface="Courier New"/>
                <a:cs typeface="Courier New"/>
                <a:sym typeface="Courier New"/>
              </a:rPr>
              <a:t>nvidia_uvm           </a:t>
            </a:r>
            <a:r>
              <a:rPr lang="en-CA" sz="700">
                <a:latin typeface="Courier New"/>
                <a:ea typeface="Courier New"/>
                <a:cs typeface="Courier New"/>
                <a:sym typeface="Courier New"/>
              </a:rPr>
              <a:t>1527808</a:t>
            </a:r>
            <a:r>
              <a:rPr lang="en-CA" sz="700">
                <a:solidFill>
                  <a:srgbClr val="000000"/>
                </a:solidFill>
                <a:latin typeface="Courier New"/>
                <a:ea typeface="Courier New"/>
                <a:cs typeface="Courier New"/>
                <a:sym typeface="Courier New"/>
              </a:rPr>
              <a:t>  0</a:t>
            </a:r>
            <a:endParaRPr sz="700">
              <a:solidFill>
                <a:srgbClr val="000000"/>
              </a:solidFill>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n-CA" sz="700">
                <a:solidFill>
                  <a:srgbClr val="000000"/>
                </a:solidFill>
                <a:latin typeface="Courier New"/>
                <a:ea typeface="Courier New"/>
                <a:cs typeface="Courier New"/>
                <a:sym typeface="Courier New"/>
              </a:rPr>
              <a:t>nvidia              </a:t>
            </a:r>
            <a:r>
              <a:rPr lang="en-CA" sz="700">
                <a:latin typeface="Courier New"/>
                <a:ea typeface="Courier New"/>
                <a:cs typeface="Courier New"/>
                <a:sym typeface="Courier New"/>
              </a:rPr>
              <a:t>56741888</a:t>
            </a:r>
            <a:r>
              <a:rPr lang="en-CA" sz="700">
                <a:solidFill>
                  <a:srgbClr val="000000"/>
                </a:solidFill>
                <a:latin typeface="Courier New"/>
                <a:ea typeface="Courier New"/>
                <a:cs typeface="Courier New"/>
                <a:sym typeface="Courier New"/>
              </a:rPr>
              <a:t>  66 nvidia_uvm,nvidia_modeset</a:t>
            </a:r>
            <a:endParaRPr sz="700">
              <a:solidFill>
                <a:srgbClr val="000000"/>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700" b="1">
              <a:solidFill>
                <a:srgbClr val="000000"/>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CA" sz="700" b="1">
                <a:solidFill>
                  <a:schemeClr val="dk1"/>
                </a:solidFill>
                <a:latin typeface="Courier New"/>
                <a:ea typeface="Courier New"/>
                <a:cs typeface="Courier New"/>
                <a:sym typeface="Courier New"/>
              </a:rPr>
              <a:t>root@nvidia-driver-daemonset$ </a:t>
            </a:r>
            <a:r>
              <a:rPr lang="en-CA" sz="700" b="1">
                <a:solidFill>
                  <a:srgbClr val="76B900"/>
                </a:solidFill>
                <a:latin typeface="Courier New"/>
                <a:ea typeface="Courier New"/>
                <a:cs typeface="Courier New"/>
                <a:sym typeface="Courier New"/>
              </a:rPr>
              <a:t>nvidia-smi</a:t>
            </a:r>
            <a:endParaRPr sz="700" b="1">
              <a:solidFill>
                <a:srgbClr val="76B900"/>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 NVIDIA-SMI 535.183.01             Driver Version: 535.183.01   CUDA Version: 12.2     |</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 GPU  Name                 Persistence-M | Bus-Id        Disp.A | Volatile Uncorr. ECC |</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 Fan  Temp   Perf          Pwr:Usage/Cap |         Memory-Usage | GPU-Util  Compute M. |</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                                         |                      |               MIG M. |</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   0  Tesla T4                       On  | 00000001:00:00.0 Off |                  Off |</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 N/A   37C    P8              15W /  70W |      0MiB / 16384MiB |      0%      Default |</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                                         |                      |                  N/A |</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 Processes:                                                                            |</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  GPU   GI   CI        PID   Type   Process name                            GPU Memory |</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        ID   ID                                                             Usage      |</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  No running processes found                                                           |</a:t>
            </a:r>
            <a:endParaRPr sz="75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CA" sz="750">
                <a:latin typeface="Courier New"/>
                <a:ea typeface="Courier New"/>
                <a:cs typeface="Courier New"/>
                <a:sym typeface="Courier New"/>
              </a:rPr>
              <a:t>+---------------------------------------------------------------------------------------+</a:t>
            </a:r>
            <a:endParaRPr sz="750">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endParaRPr sz="800">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endParaRPr sz="800">
              <a:solidFill>
                <a:srgbClr val="000000"/>
              </a:solidFill>
              <a:latin typeface="Courier New"/>
              <a:ea typeface="Courier New"/>
              <a:cs typeface="Courier New"/>
              <a:sym typeface="Courier New"/>
            </a:endParaRPr>
          </a:p>
          <a:p>
            <a:pPr marL="152400" marR="152400" lvl="0" indent="0" algn="l" rtl="0">
              <a:lnSpc>
                <a:spcPct val="145000"/>
              </a:lnSpc>
              <a:spcBef>
                <a:spcPts val="0"/>
              </a:spcBef>
              <a:spcAft>
                <a:spcPts val="0"/>
              </a:spcAft>
              <a:buNone/>
            </a:pPr>
            <a:endParaRPr sz="700">
              <a:solidFill>
                <a:srgbClr val="22863A"/>
              </a:solidFill>
              <a:latin typeface="Consolas"/>
              <a:ea typeface="Consolas"/>
              <a:cs typeface="Consolas"/>
              <a:sym typeface="Consolas"/>
            </a:endParaRPr>
          </a:p>
          <a:p>
            <a:pPr marL="0" lvl="0" indent="0" algn="l" rtl="0">
              <a:lnSpc>
                <a:spcPct val="115000"/>
              </a:lnSpc>
              <a:spcBef>
                <a:spcPts val="0"/>
              </a:spcBef>
              <a:spcAft>
                <a:spcPts val="0"/>
              </a:spcAft>
              <a:buNone/>
            </a:pPr>
            <a:endParaRPr sz="800">
              <a:latin typeface="Consolas"/>
              <a:ea typeface="Consolas"/>
              <a:cs typeface="Consolas"/>
              <a:sym typeface="Consolas"/>
            </a:endParaRPr>
          </a:p>
        </p:txBody>
      </p:sp>
      <p:sp>
        <p:nvSpPr>
          <p:cNvPr id="633" name="Google Shape;633;g2f409564afd_0_31"/>
          <p:cNvSpPr txBox="1"/>
          <p:nvPr/>
        </p:nvSpPr>
        <p:spPr>
          <a:xfrm>
            <a:off x="2064900" y="1485904"/>
            <a:ext cx="8001000" cy="732300"/>
          </a:xfrm>
          <a:prstGeom prst="rect">
            <a:avLst/>
          </a:prstGeom>
          <a:noFill/>
          <a:ln>
            <a:noFill/>
          </a:ln>
        </p:spPr>
        <p:txBody>
          <a:bodyPr spcFirstLastPara="1" wrap="square" lIns="45725" tIns="22850" rIns="45725" bIns="22850" anchor="b" anchorCtr="0">
            <a:noAutofit/>
          </a:bodyPr>
          <a:lstStyle/>
          <a:p>
            <a:pPr marL="0" lvl="0" indent="0" algn="ctr" rtl="0">
              <a:lnSpc>
                <a:spcPct val="90000"/>
              </a:lnSpc>
              <a:spcBef>
                <a:spcPts val="800"/>
              </a:spcBef>
              <a:spcAft>
                <a:spcPts val="0"/>
              </a:spcAft>
              <a:buClr>
                <a:schemeClr val="dk1"/>
              </a:buClr>
              <a:buSzPts val="1100"/>
              <a:buFont typeface="Arial"/>
              <a:buNone/>
            </a:pPr>
            <a:r>
              <a:rPr lang="en-CA" sz="1900">
                <a:solidFill>
                  <a:srgbClr val="76B900"/>
                </a:solidFill>
                <a:latin typeface="Trebuchet MS"/>
                <a:ea typeface="Trebuchet MS"/>
                <a:cs typeface="Trebuchet MS"/>
                <a:sym typeface="Trebuchet MS"/>
              </a:rPr>
              <a:t>Containerized Driver Installation</a:t>
            </a:r>
            <a:endParaRPr sz="1900">
              <a:solidFill>
                <a:srgbClr val="76B900"/>
              </a:solidFill>
              <a:latin typeface="Trebuchet MS"/>
              <a:ea typeface="Trebuchet MS"/>
              <a:cs typeface="Trebuchet MS"/>
              <a:sym typeface="Trebuchet MS"/>
            </a:endParaRPr>
          </a:p>
          <a:p>
            <a:pPr marL="0" lvl="0" indent="0" algn="ctr" rtl="0">
              <a:lnSpc>
                <a:spcPct val="90000"/>
              </a:lnSpc>
              <a:spcBef>
                <a:spcPts val="800"/>
              </a:spcBef>
              <a:spcAft>
                <a:spcPts val="0"/>
              </a:spcAft>
              <a:buNone/>
            </a:pPr>
            <a:endParaRPr sz="1700" b="1">
              <a:latin typeface="Trebuchet MS"/>
              <a:ea typeface="Trebuchet MS"/>
              <a:cs typeface="Trebuchet MS"/>
              <a:sym typeface="Trebuchet MS"/>
            </a:endParaRPr>
          </a:p>
        </p:txBody>
      </p:sp>
      <p:sp>
        <p:nvSpPr>
          <p:cNvPr id="634" name="Google Shape;634;g2f409564afd_0_31"/>
          <p:cNvSpPr txBox="1"/>
          <p:nvPr/>
        </p:nvSpPr>
        <p:spPr>
          <a:xfrm>
            <a:off x="6519763" y="2242000"/>
            <a:ext cx="4216200" cy="3439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sz="1200">
                <a:solidFill>
                  <a:srgbClr val="24292E"/>
                </a:solidFill>
                <a:highlight>
                  <a:srgbClr val="FFFFFF"/>
                </a:highlight>
                <a:latin typeface="Trebuchet MS"/>
                <a:ea typeface="Trebuchet MS"/>
                <a:cs typeface="Trebuchet MS"/>
                <a:sym typeface="Trebuchet MS"/>
              </a:rPr>
              <a:t>The NVIDIA GPU driver container provides few benefits over a standard driver installation:</a:t>
            </a:r>
            <a:endParaRPr sz="1200">
              <a:solidFill>
                <a:srgbClr val="24292E"/>
              </a:solidFill>
              <a:highlight>
                <a:srgbClr val="FFFFFF"/>
              </a:highlight>
              <a:latin typeface="Trebuchet MS"/>
              <a:ea typeface="Trebuchet MS"/>
              <a:cs typeface="Trebuchet MS"/>
              <a:sym typeface="Trebuchet MS"/>
            </a:endParaRPr>
          </a:p>
          <a:p>
            <a:pPr marL="457200" lvl="0" indent="-304800" algn="l" rtl="0">
              <a:lnSpc>
                <a:spcPct val="115000"/>
              </a:lnSpc>
              <a:spcBef>
                <a:spcPts val="1200"/>
              </a:spcBef>
              <a:spcAft>
                <a:spcPts val="0"/>
              </a:spcAft>
              <a:buClr>
                <a:srgbClr val="24292E"/>
              </a:buClr>
              <a:buSzPts val="1200"/>
              <a:buFont typeface="Trebuchet MS"/>
              <a:buChar char="●"/>
            </a:pPr>
            <a:r>
              <a:rPr lang="en-CA" sz="1200">
                <a:solidFill>
                  <a:srgbClr val="24292E"/>
                </a:solidFill>
                <a:highlight>
                  <a:srgbClr val="FFFFFF"/>
                </a:highlight>
                <a:latin typeface="Trebuchet MS"/>
                <a:ea typeface="Trebuchet MS"/>
                <a:cs typeface="Trebuchet MS"/>
                <a:sym typeface="Trebuchet MS"/>
              </a:rPr>
              <a:t>Ease of deployment</a:t>
            </a:r>
            <a:endParaRPr sz="1200">
              <a:solidFill>
                <a:srgbClr val="24292E"/>
              </a:solidFill>
              <a:highlight>
                <a:srgbClr val="FFFFFF"/>
              </a:highlight>
              <a:latin typeface="Trebuchet MS"/>
              <a:ea typeface="Trebuchet MS"/>
              <a:cs typeface="Trebuchet MS"/>
              <a:sym typeface="Trebuchet MS"/>
            </a:endParaRPr>
          </a:p>
          <a:p>
            <a:pPr marL="457200" lvl="0" indent="-304800" algn="l" rtl="0">
              <a:lnSpc>
                <a:spcPct val="115000"/>
              </a:lnSpc>
              <a:spcBef>
                <a:spcPts val="0"/>
              </a:spcBef>
              <a:spcAft>
                <a:spcPts val="0"/>
              </a:spcAft>
              <a:buClr>
                <a:srgbClr val="24292E"/>
              </a:buClr>
              <a:buSzPts val="1200"/>
              <a:buFont typeface="Trebuchet MS"/>
              <a:buChar char="●"/>
            </a:pPr>
            <a:r>
              <a:rPr lang="en-CA" sz="1200">
                <a:solidFill>
                  <a:srgbClr val="24292E"/>
                </a:solidFill>
                <a:highlight>
                  <a:srgbClr val="FFFFFF"/>
                </a:highlight>
                <a:latin typeface="Trebuchet MS"/>
                <a:ea typeface="Trebuchet MS"/>
                <a:cs typeface="Trebuchet MS"/>
                <a:sym typeface="Trebuchet MS"/>
              </a:rPr>
              <a:t>Fast installation</a:t>
            </a:r>
            <a:endParaRPr sz="1200">
              <a:solidFill>
                <a:srgbClr val="24292E"/>
              </a:solidFill>
              <a:highlight>
                <a:srgbClr val="FFFFFF"/>
              </a:highlight>
              <a:latin typeface="Trebuchet MS"/>
              <a:ea typeface="Trebuchet MS"/>
              <a:cs typeface="Trebuchet MS"/>
              <a:sym typeface="Trebuchet MS"/>
            </a:endParaRPr>
          </a:p>
          <a:p>
            <a:pPr marL="457200" lvl="0" indent="-304800" algn="l" rtl="0">
              <a:lnSpc>
                <a:spcPct val="115000"/>
              </a:lnSpc>
              <a:spcBef>
                <a:spcPts val="0"/>
              </a:spcBef>
              <a:spcAft>
                <a:spcPts val="0"/>
              </a:spcAft>
              <a:buClr>
                <a:srgbClr val="24292E"/>
              </a:buClr>
              <a:buSzPts val="1200"/>
              <a:buFont typeface="Trebuchet MS"/>
              <a:buChar char="●"/>
            </a:pPr>
            <a:r>
              <a:rPr lang="en-CA" sz="1200">
                <a:solidFill>
                  <a:srgbClr val="24292E"/>
                </a:solidFill>
                <a:highlight>
                  <a:srgbClr val="FFFFFF"/>
                </a:highlight>
                <a:latin typeface="Trebuchet MS"/>
                <a:ea typeface="Trebuchet MS"/>
                <a:cs typeface="Trebuchet MS"/>
                <a:sym typeface="Trebuchet MS"/>
              </a:rPr>
              <a:t>Reproducibility</a:t>
            </a:r>
            <a:endParaRPr sz="1200">
              <a:solidFill>
                <a:srgbClr val="24292E"/>
              </a:solidFill>
              <a:highlight>
                <a:srgbClr val="FFFFFF"/>
              </a:highlight>
              <a:latin typeface="Trebuchet MS"/>
              <a:ea typeface="Trebuchet MS"/>
              <a:cs typeface="Trebuchet MS"/>
              <a:sym typeface="Trebuchet MS"/>
            </a:endParaRPr>
          </a:p>
          <a:p>
            <a:pPr marL="0" lvl="0" indent="0" algn="l" rtl="0">
              <a:spcBef>
                <a:spcPts val="120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2f409564afd_0_40"/>
          <p:cNvSpPr txBox="1">
            <a:spLocks noGrp="1"/>
          </p:cNvSpPr>
          <p:nvPr>
            <p:ph type="title"/>
          </p:nvPr>
        </p:nvSpPr>
        <p:spPr>
          <a:xfrm>
            <a:off x="161925" y="0"/>
            <a:ext cx="8343900" cy="112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MIG Manager </a:t>
            </a:r>
            <a:endParaRPr/>
          </a:p>
        </p:txBody>
      </p:sp>
      <p:sp>
        <p:nvSpPr>
          <p:cNvPr id="640" name="Google Shape;640;g2f409564afd_0_40"/>
          <p:cNvSpPr txBox="1"/>
          <p:nvPr/>
        </p:nvSpPr>
        <p:spPr>
          <a:xfrm>
            <a:off x="5660850" y="2393550"/>
            <a:ext cx="4549800" cy="1404600"/>
          </a:xfrm>
          <a:prstGeom prst="rect">
            <a:avLst/>
          </a:prstGeom>
          <a:solidFill>
            <a:srgbClr val="F3F3F3"/>
          </a:solidFill>
          <a:ln w="9525" cap="flat" cmpd="sng">
            <a:solidFill>
              <a:srgbClr val="CDCDCD"/>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 </a:t>
            </a:r>
            <a:r>
              <a:rPr lang="en-CA" sz="770" b="1">
                <a:solidFill>
                  <a:srgbClr val="000000"/>
                </a:solidFill>
                <a:latin typeface="Courier New"/>
                <a:ea typeface="Courier New"/>
                <a:cs typeface="Courier New"/>
                <a:sym typeface="Courier New"/>
              </a:rPr>
              <a:t>kubectl label nodes &lt;node&gt; nvidia.com/mig.config=all-1g.5gb --overwrite</a:t>
            </a:r>
            <a:endParaRPr sz="770" b="1">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 </a:t>
            </a:r>
            <a:r>
              <a:rPr lang="en-CA" sz="770" b="1">
                <a:solidFill>
                  <a:srgbClr val="000000"/>
                </a:solidFill>
                <a:latin typeface="Courier New"/>
                <a:ea typeface="Courier New"/>
                <a:cs typeface="Courier New"/>
                <a:sym typeface="Courier New"/>
              </a:rPr>
              <a:t>kubectl describe node &lt;node&gt;</a:t>
            </a:r>
            <a:endParaRPr sz="770" b="1">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&lt;SNIP&gt;</a:t>
            </a:r>
            <a:endParaRPr sz="7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Labels:             &lt;SNIP&gt;</a:t>
            </a:r>
            <a:endParaRPr sz="7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                     </a:t>
            </a:r>
            <a:r>
              <a:rPr lang="en-CA" sz="770" b="1">
                <a:solidFill>
                  <a:srgbClr val="76B900"/>
                </a:solidFill>
                <a:latin typeface="Courier New"/>
                <a:ea typeface="Courier New"/>
                <a:cs typeface="Courier New"/>
                <a:sym typeface="Courier New"/>
              </a:rPr>
              <a:t>nvidia.com/gpu.product=NVIDIA-A100-PCIE-40GB-1g.5gb</a:t>
            </a:r>
            <a:endParaRPr sz="770" b="1">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&lt;SNIP&gt;</a:t>
            </a:r>
            <a:endParaRPr sz="7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Allocatable:</a:t>
            </a:r>
            <a:endParaRPr sz="7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    &lt;SNIP&gt;</a:t>
            </a:r>
            <a:endParaRPr sz="7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    </a:t>
            </a:r>
            <a:r>
              <a:rPr lang="en-CA" sz="770" b="1">
                <a:solidFill>
                  <a:srgbClr val="76B900"/>
                </a:solidFill>
                <a:latin typeface="Courier New"/>
                <a:ea typeface="Courier New"/>
                <a:cs typeface="Courier New"/>
                <a:sym typeface="Courier New"/>
              </a:rPr>
              <a:t>nvidia.com/gpu:          7</a:t>
            </a:r>
            <a:endParaRPr sz="770" b="1">
              <a:solidFill>
                <a:srgbClr val="000000"/>
              </a:solidFill>
              <a:latin typeface="Courier New"/>
              <a:ea typeface="Courier New"/>
              <a:cs typeface="Courier New"/>
              <a:sym typeface="Courier New"/>
            </a:endParaRPr>
          </a:p>
        </p:txBody>
      </p:sp>
      <p:sp>
        <p:nvSpPr>
          <p:cNvPr id="641" name="Google Shape;641;g2f409564afd_0_40"/>
          <p:cNvSpPr txBox="1"/>
          <p:nvPr/>
        </p:nvSpPr>
        <p:spPr>
          <a:xfrm>
            <a:off x="5660849" y="4111600"/>
            <a:ext cx="4549800" cy="1713300"/>
          </a:xfrm>
          <a:prstGeom prst="rect">
            <a:avLst/>
          </a:prstGeom>
          <a:solidFill>
            <a:srgbClr val="F3F3F3"/>
          </a:solidFill>
          <a:ln w="9525" cap="flat" cmpd="sng">
            <a:solidFill>
              <a:srgbClr val="CDCDCD"/>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 </a:t>
            </a:r>
            <a:r>
              <a:rPr lang="en-CA" sz="770" b="1">
                <a:solidFill>
                  <a:srgbClr val="000000"/>
                </a:solidFill>
                <a:latin typeface="Courier New"/>
                <a:ea typeface="Courier New"/>
                <a:cs typeface="Courier New"/>
                <a:sym typeface="Courier New"/>
              </a:rPr>
              <a:t>kubectl label nodes &lt;node&gt; nvidia.com/mig.config=all-1g.5gb --overwrite</a:t>
            </a:r>
            <a:endParaRPr sz="770" b="1">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 </a:t>
            </a:r>
            <a:r>
              <a:rPr lang="en-CA" sz="770" b="1">
                <a:solidFill>
                  <a:srgbClr val="000000"/>
                </a:solidFill>
                <a:latin typeface="Courier New"/>
                <a:ea typeface="Courier New"/>
                <a:cs typeface="Courier New"/>
                <a:sym typeface="Courier New"/>
              </a:rPr>
              <a:t>kubectl describe node &lt;node&gt;</a:t>
            </a:r>
            <a:endParaRPr sz="770" b="1">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&lt;SNIP&gt;</a:t>
            </a:r>
            <a:endParaRPr sz="7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Labels:             &lt;SNIP&gt;</a:t>
            </a:r>
            <a:endParaRPr sz="7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                    </a:t>
            </a:r>
            <a:r>
              <a:rPr lang="en-CA" sz="770" b="1">
                <a:solidFill>
                  <a:srgbClr val="76B900"/>
                </a:solidFill>
                <a:latin typeface="Courier New"/>
                <a:ea typeface="Courier New"/>
                <a:cs typeface="Courier New"/>
                <a:sym typeface="Courier New"/>
              </a:rPr>
              <a:t>nvidia.com/gpu.product=NVIDIA-A100-PCIE-40GB</a:t>
            </a:r>
            <a:endParaRPr sz="770" b="1">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&lt;SNIP&gt;</a:t>
            </a:r>
            <a:endParaRPr sz="7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Allocatable:</a:t>
            </a:r>
            <a:endParaRPr sz="7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a:solidFill>
                  <a:srgbClr val="000000"/>
                </a:solidFill>
                <a:latin typeface="Courier New"/>
                <a:ea typeface="Courier New"/>
                <a:cs typeface="Courier New"/>
                <a:sym typeface="Courier New"/>
              </a:rPr>
              <a:t>    &lt;SNIP&gt;</a:t>
            </a:r>
            <a:endParaRPr sz="770">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b="1">
                <a:solidFill>
                  <a:srgbClr val="000000"/>
                </a:solidFill>
                <a:latin typeface="Courier New"/>
                <a:ea typeface="Courier New"/>
                <a:cs typeface="Courier New"/>
                <a:sym typeface="Courier New"/>
              </a:rPr>
              <a:t>    </a:t>
            </a:r>
            <a:r>
              <a:rPr lang="en-CA" sz="770" b="1">
                <a:solidFill>
                  <a:srgbClr val="76B900"/>
                </a:solidFill>
                <a:latin typeface="Courier New"/>
                <a:ea typeface="Courier New"/>
                <a:cs typeface="Courier New"/>
                <a:sym typeface="Courier New"/>
              </a:rPr>
              <a:t>nvidia.com/gpu:          0</a:t>
            </a:r>
            <a:endParaRPr sz="770" b="1">
              <a:solidFill>
                <a:srgbClr val="76B9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b="1">
                <a:solidFill>
                  <a:srgbClr val="76B900"/>
                </a:solidFill>
                <a:latin typeface="Courier New"/>
                <a:ea typeface="Courier New"/>
                <a:cs typeface="Courier New"/>
                <a:sym typeface="Courier New"/>
              </a:rPr>
              <a:t>    nvidia.com/mig-1g.5gb    7</a:t>
            </a:r>
            <a:endParaRPr sz="770" b="1">
              <a:solidFill>
                <a:srgbClr val="76B9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b="1">
                <a:solidFill>
                  <a:srgbClr val="76B900"/>
                </a:solidFill>
                <a:latin typeface="Courier New"/>
                <a:ea typeface="Courier New"/>
                <a:cs typeface="Courier New"/>
                <a:sym typeface="Courier New"/>
              </a:rPr>
              <a:t>    nvidia.com/mig-2g.10gb   0</a:t>
            </a:r>
            <a:endParaRPr sz="770" b="1">
              <a:solidFill>
                <a:srgbClr val="76B9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770" b="1">
                <a:solidFill>
                  <a:srgbClr val="76B900"/>
                </a:solidFill>
                <a:latin typeface="Courier New"/>
                <a:ea typeface="Courier New"/>
                <a:cs typeface="Courier New"/>
                <a:sym typeface="Courier New"/>
              </a:rPr>
              <a:t>    nvidia.com/mig-3g.20gb   0</a:t>
            </a:r>
            <a:endParaRPr sz="770" b="1">
              <a:solidFill>
                <a:srgbClr val="76B9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endParaRPr sz="770">
              <a:solidFill>
                <a:srgbClr val="76B900"/>
              </a:solidFill>
              <a:latin typeface="Courier New"/>
              <a:ea typeface="Courier New"/>
              <a:cs typeface="Courier New"/>
              <a:sym typeface="Courier New"/>
            </a:endParaRPr>
          </a:p>
        </p:txBody>
      </p:sp>
      <p:sp>
        <p:nvSpPr>
          <p:cNvPr id="642" name="Google Shape;642;g2f409564afd_0_40"/>
          <p:cNvSpPr txBox="1"/>
          <p:nvPr/>
        </p:nvSpPr>
        <p:spPr>
          <a:xfrm>
            <a:off x="6202355" y="3798153"/>
            <a:ext cx="3466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000">
                <a:solidFill>
                  <a:srgbClr val="000000"/>
                </a:solidFill>
                <a:latin typeface="Trebuchet MS"/>
                <a:ea typeface="Trebuchet MS"/>
                <a:cs typeface="Trebuchet MS"/>
                <a:sym typeface="Trebuchet MS"/>
              </a:rPr>
              <a:t>MIG with single strategy</a:t>
            </a:r>
            <a:endParaRPr sz="1000">
              <a:solidFill>
                <a:srgbClr val="000000"/>
              </a:solidFill>
              <a:latin typeface="Trebuchet MS"/>
              <a:ea typeface="Trebuchet MS"/>
              <a:cs typeface="Trebuchet MS"/>
              <a:sym typeface="Trebuchet MS"/>
            </a:endParaRPr>
          </a:p>
        </p:txBody>
      </p:sp>
      <p:sp>
        <p:nvSpPr>
          <p:cNvPr id="643" name="Google Shape;643;g2f409564afd_0_40"/>
          <p:cNvSpPr txBox="1"/>
          <p:nvPr/>
        </p:nvSpPr>
        <p:spPr>
          <a:xfrm>
            <a:off x="6202355" y="5824897"/>
            <a:ext cx="3466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000">
                <a:solidFill>
                  <a:srgbClr val="000000"/>
                </a:solidFill>
                <a:latin typeface="Trebuchet MS"/>
                <a:ea typeface="Trebuchet MS"/>
                <a:cs typeface="Trebuchet MS"/>
                <a:sym typeface="Trebuchet MS"/>
              </a:rPr>
              <a:t>MIG with mixed strategy</a:t>
            </a:r>
            <a:endParaRPr sz="1000">
              <a:solidFill>
                <a:srgbClr val="000000"/>
              </a:solidFill>
              <a:latin typeface="Trebuchet MS"/>
              <a:ea typeface="Trebuchet MS"/>
              <a:cs typeface="Trebuchet MS"/>
              <a:sym typeface="Trebuchet MS"/>
            </a:endParaRPr>
          </a:p>
        </p:txBody>
      </p:sp>
      <p:pic>
        <p:nvPicPr>
          <p:cNvPr id="644" name="Google Shape;644;g2f409564afd_0_40"/>
          <p:cNvPicPr preferRelativeResize="0"/>
          <p:nvPr/>
        </p:nvPicPr>
        <p:blipFill rotWithShape="1">
          <a:blip r:embed="rId3">
            <a:alphaModFix/>
          </a:blip>
          <a:srcRect/>
          <a:stretch/>
        </p:blipFill>
        <p:spPr>
          <a:xfrm>
            <a:off x="1694850" y="2456913"/>
            <a:ext cx="3299825" cy="2395225"/>
          </a:xfrm>
          <a:prstGeom prst="rect">
            <a:avLst/>
          </a:prstGeom>
          <a:noFill/>
          <a:ln>
            <a:noFill/>
          </a:ln>
        </p:spPr>
      </p:pic>
      <p:sp>
        <p:nvSpPr>
          <p:cNvPr id="645" name="Google Shape;645;g2f409564afd_0_40"/>
          <p:cNvSpPr txBox="1"/>
          <p:nvPr/>
        </p:nvSpPr>
        <p:spPr>
          <a:xfrm>
            <a:off x="1694850" y="5090775"/>
            <a:ext cx="382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rebuchet MS"/>
              <a:ea typeface="Trebuchet MS"/>
              <a:cs typeface="Trebuchet MS"/>
              <a:sym typeface="Trebuchet MS"/>
            </a:endParaRPr>
          </a:p>
        </p:txBody>
      </p:sp>
      <p:sp>
        <p:nvSpPr>
          <p:cNvPr id="646" name="Google Shape;646;g2f409564afd_0_40"/>
          <p:cNvSpPr txBox="1"/>
          <p:nvPr/>
        </p:nvSpPr>
        <p:spPr>
          <a:xfrm>
            <a:off x="1609450" y="5090775"/>
            <a:ext cx="3641400" cy="914400"/>
          </a:xfrm>
          <a:prstGeom prst="rect">
            <a:avLst/>
          </a:prstGeom>
          <a:noFill/>
          <a:ln>
            <a:noFill/>
          </a:ln>
        </p:spPr>
        <p:txBody>
          <a:bodyPr spcFirstLastPara="1" wrap="square" lIns="45725" tIns="22850" rIns="45725" bIns="22850" anchor="t" anchorCtr="0">
            <a:noAutofit/>
          </a:bodyPr>
          <a:lstStyle/>
          <a:p>
            <a:pPr marL="457200" lvl="0" indent="-311150" algn="l" rtl="0">
              <a:lnSpc>
                <a:spcPct val="115000"/>
              </a:lnSpc>
              <a:spcBef>
                <a:spcPts val="0"/>
              </a:spcBef>
              <a:spcAft>
                <a:spcPts val="0"/>
              </a:spcAft>
              <a:buClr>
                <a:srgbClr val="3F3F3F"/>
              </a:buClr>
              <a:buSzPts val="1300"/>
              <a:buFont typeface="Trebuchet MS"/>
              <a:buChar char="●"/>
            </a:pPr>
            <a:r>
              <a:rPr lang="en-CA" sz="1300">
                <a:solidFill>
                  <a:srgbClr val="3F3F3F"/>
                </a:solidFill>
                <a:latin typeface="Trebuchet MS"/>
                <a:ea typeface="Trebuchet MS"/>
                <a:cs typeface="Trebuchet MS"/>
                <a:sym typeface="Trebuchet MS"/>
              </a:rPr>
              <a:t>MIG Manager automates enabling &amp; configuring MIG on the GPU</a:t>
            </a:r>
            <a:endParaRPr sz="1300">
              <a:solidFill>
                <a:srgbClr val="3F3F3F"/>
              </a:solidFill>
              <a:latin typeface="Trebuchet MS"/>
              <a:ea typeface="Trebuchet MS"/>
              <a:cs typeface="Trebuchet MS"/>
              <a:sym typeface="Trebuchet MS"/>
            </a:endParaRPr>
          </a:p>
          <a:p>
            <a:pPr marL="457200" lvl="0" indent="-311150" algn="l" rtl="0">
              <a:lnSpc>
                <a:spcPct val="115000"/>
              </a:lnSpc>
              <a:spcBef>
                <a:spcPts val="0"/>
              </a:spcBef>
              <a:spcAft>
                <a:spcPts val="0"/>
              </a:spcAft>
              <a:buClr>
                <a:srgbClr val="3F3F3F"/>
              </a:buClr>
              <a:buSzPts val="1300"/>
              <a:buFont typeface="Trebuchet MS"/>
              <a:buChar char="●"/>
            </a:pPr>
            <a:r>
              <a:rPr lang="en-CA" sz="1300">
                <a:solidFill>
                  <a:srgbClr val="3F3F3F"/>
                </a:solidFill>
                <a:latin typeface="Trebuchet MS"/>
                <a:ea typeface="Trebuchet MS"/>
                <a:cs typeface="Trebuchet MS"/>
                <a:sym typeface="Trebuchet MS"/>
              </a:rPr>
              <a:t>Single vs. Mixed strategy for advertising MIG devices to Kubernetes</a:t>
            </a:r>
            <a:endParaRPr sz="1300">
              <a:solidFill>
                <a:srgbClr val="3F3F3F"/>
              </a:solidFill>
              <a:latin typeface="Trebuchet MS"/>
              <a:ea typeface="Trebuchet MS"/>
              <a:cs typeface="Trebuchet MS"/>
              <a:sym typeface="Trebuchet MS"/>
            </a:endParaRPr>
          </a:p>
          <a:p>
            <a:pPr marL="0" lvl="0" indent="0" algn="l" rtl="0">
              <a:lnSpc>
                <a:spcPct val="115000"/>
              </a:lnSpc>
              <a:spcBef>
                <a:spcPts val="0"/>
              </a:spcBef>
              <a:spcAft>
                <a:spcPts val="0"/>
              </a:spcAft>
              <a:buNone/>
            </a:pPr>
            <a:endParaRPr>
              <a:solidFill>
                <a:srgbClr val="3F3F3F"/>
              </a:solidFill>
            </a:endParaRPr>
          </a:p>
          <a:p>
            <a:pPr marL="0" lvl="0" indent="0" algn="l" rtl="0">
              <a:lnSpc>
                <a:spcPct val="90000"/>
              </a:lnSpc>
              <a:spcBef>
                <a:spcPts val="800"/>
              </a:spcBef>
              <a:spcAft>
                <a:spcPts val="800"/>
              </a:spcAft>
              <a:buNone/>
            </a:pPr>
            <a:endParaRPr sz="1300">
              <a:solidFill>
                <a:srgbClr val="000000"/>
              </a:solidFill>
              <a:latin typeface="Trebuchet MS"/>
              <a:ea typeface="Trebuchet MS"/>
              <a:cs typeface="Trebuchet MS"/>
              <a:sym typeface="Trebuchet MS"/>
            </a:endParaRPr>
          </a:p>
        </p:txBody>
      </p:sp>
      <p:sp>
        <p:nvSpPr>
          <p:cNvPr id="647" name="Google Shape;647;g2f409564afd_0_40"/>
          <p:cNvSpPr/>
          <p:nvPr/>
        </p:nvSpPr>
        <p:spPr>
          <a:xfrm rot="10800000" flipH="1">
            <a:off x="9548524" y="2885424"/>
            <a:ext cx="499500" cy="292200"/>
          </a:xfrm>
          <a:prstGeom prst="ellipse">
            <a:avLst/>
          </a:prstGeom>
          <a:noFill/>
          <a:ln w="9525" cap="flat" cmpd="sng">
            <a:solidFill>
              <a:srgbClr val="FF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700"/>
          </a:p>
        </p:txBody>
      </p:sp>
      <p:sp>
        <p:nvSpPr>
          <p:cNvPr id="648" name="Google Shape;648;g2f409564afd_0_40"/>
          <p:cNvSpPr/>
          <p:nvPr/>
        </p:nvSpPr>
        <p:spPr>
          <a:xfrm rot="10800000" flipH="1">
            <a:off x="7236924" y="3384499"/>
            <a:ext cx="499500" cy="292200"/>
          </a:xfrm>
          <a:prstGeom prst="ellipse">
            <a:avLst/>
          </a:prstGeom>
          <a:noFill/>
          <a:ln w="9525" cap="flat" cmpd="sng">
            <a:solidFill>
              <a:srgbClr val="FF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700"/>
          </a:p>
        </p:txBody>
      </p:sp>
      <p:sp>
        <p:nvSpPr>
          <p:cNvPr id="649" name="Google Shape;649;g2f409564afd_0_40"/>
          <p:cNvSpPr/>
          <p:nvPr/>
        </p:nvSpPr>
        <p:spPr>
          <a:xfrm rot="10800000" flipH="1">
            <a:off x="5660850" y="5259975"/>
            <a:ext cx="2176200" cy="495300"/>
          </a:xfrm>
          <a:prstGeom prst="ellipse">
            <a:avLst/>
          </a:prstGeom>
          <a:noFill/>
          <a:ln w="9525" cap="flat" cmpd="sng">
            <a:solidFill>
              <a:srgbClr val="FF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700"/>
          </a:p>
        </p:txBody>
      </p:sp>
      <p:sp>
        <p:nvSpPr>
          <p:cNvPr id="650" name="Google Shape;650;g2f409564afd_0_40"/>
          <p:cNvSpPr txBox="1"/>
          <p:nvPr/>
        </p:nvSpPr>
        <p:spPr>
          <a:xfrm>
            <a:off x="1759688" y="1382941"/>
            <a:ext cx="8001000" cy="492300"/>
          </a:xfrm>
          <a:prstGeom prst="rect">
            <a:avLst/>
          </a:prstGeom>
          <a:noFill/>
          <a:ln>
            <a:noFill/>
          </a:ln>
        </p:spPr>
        <p:txBody>
          <a:bodyPr spcFirstLastPara="1" wrap="square" lIns="45725" tIns="22850" rIns="45725" bIns="22850" anchor="b" anchorCtr="0">
            <a:noAutofit/>
          </a:bodyPr>
          <a:lstStyle/>
          <a:p>
            <a:pPr marL="0" lvl="0" indent="0" algn="ctr" rtl="0">
              <a:lnSpc>
                <a:spcPct val="90000"/>
              </a:lnSpc>
              <a:spcBef>
                <a:spcPts val="0"/>
              </a:spcBef>
              <a:spcAft>
                <a:spcPts val="0"/>
              </a:spcAft>
              <a:buNone/>
            </a:pPr>
            <a:endParaRPr sz="1700" b="1">
              <a:latin typeface="Trebuchet MS"/>
              <a:ea typeface="Trebuchet MS"/>
              <a:cs typeface="Trebuchet MS"/>
              <a:sym typeface="Trebuchet MS"/>
            </a:endParaRPr>
          </a:p>
        </p:txBody>
      </p:sp>
      <p:sp>
        <p:nvSpPr>
          <p:cNvPr id="651" name="Google Shape;651;g2f409564afd_0_40"/>
          <p:cNvSpPr txBox="1"/>
          <p:nvPr/>
        </p:nvSpPr>
        <p:spPr>
          <a:xfrm>
            <a:off x="1641500" y="1363525"/>
            <a:ext cx="8237400" cy="437700"/>
          </a:xfrm>
          <a:prstGeom prst="rect">
            <a:avLst/>
          </a:prstGeom>
          <a:noFill/>
          <a:ln>
            <a:noFill/>
          </a:ln>
        </p:spPr>
        <p:txBody>
          <a:bodyPr spcFirstLastPara="1" wrap="square" lIns="45725" tIns="22850" rIns="45725" bIns="22850" anchor="t" anchorCtr="0">
            <a:noAutofit/>
          </a:bodyPr>
          <a:lstStyle/>
          <a:p>
            <a:pPr marL="0" lvl="0" indent="0" algn="ctr" rtl="0">
              <a:lnSpc>
                <a:spcPct val="90000"/>
              </a:lnSpc>
              <a:spcBef>
                <a:spcPts val="800"/>
              </a:spcBef>
              <a:spcAft>
                <a:spcPts val="800"/>
              </a:spcAft>
              <a:buNone/>
            </a:pPr>
            <a:r>
              <a:rPr lang="en-CA" sz="1900">
                <a:solidFill>
                  <a:srgbClr val="76B900"/>
                </a:solidFill>
                <a:latin typeface="Trebuchet MS"/>
                <a:ea typeface="Trebuchet MS"/>
                <a:cs typeface="Trebuchet MS"/>
                <a:sym typeface="Trebuchet MS"/>
              </a:rPr>
              <a:t>Securely partition MIG-Capable GPUs into separate GPU Instances</a:t>
            </a:r>
            <a:endParaRPr sz="1900">
              <a:solidFill>
                <a:srgbClr val="76B900"/>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2f409564afd_0_98"/>
          <p:cNvSpPr txBox="1">
            <a:spLocks noGrp="1"/>
          </p:cNvSpPr>
          <p:nvPr>
            <p:ph type="title"/>
          </p:nvPr>
        </p:nvSpPr>
        <p:spPr>
          <a:xfrm>
            <a:off x="161925" y="0"/>
            <a:ext cx="8343900" cy="112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GPU Feature Discovery</a:t>
            </a:r>
            <a:endParaRPr/>
          </a:p>
        </p:txBody>
      </p:sp>
      <p:sp>
        <p:nvSpPr>
          <p:cNvPr id="657" name="Google Shape;657;g2f409564afd_0_98"/>
          <p:cNvSpPr txBox="1"/>
          <p:nvPr/>
        </p:nvSpPr>
        <p:spPr>
          <a:xfrm>
            <a:off x="1849800" y="1433350"/>
            <a:ext cx="8135400" cy="477600"/>
          </a:xfrm>
          <a:prstGeom prst="rect">
            <a:avLst/>
          </a:prstGeom>
          <a:noFill/>
          <a:ln>
            <a:noFill/>
          </a:ln>
        </p:spPr>
        <p:txBody>
          <a:bodyPr spcFirstLastPara="1" wrap="square" lIns="45725" tIns="22850" rIns="45725" bIns="22850" anchor="t" anchorCtr="0">
            <a:noAutofit/>
          </a:bodyPr>
          <a:lstStyle/>
          <a:p>
            <a:pPr marL="0" lvl="0" indent="0" algn="ctr" rtl="0">
              <a:lnSpc>
                <a:spcPct val="90000"/>
              </a:lnSpc>
              <a:spcBef>
                <a:spcPts val="800"/>
              </a:spcBef>
              <a:spcAft>
                <a:spcPts val="800"/>
              </a:spcAft>
              <a:buNone/>
            </a:pPr>
            <a:r>
              <a:rPr lang="en-CA" sz="1900">
                <a:solidFill>
                  <a:srgbClr val="76B900"/>
                </a:solidFill>
                <a:latin typeface="Trebuchet MS"/>
                <a:ea typeface="Trebuchet MS"/>
                <a:cs typeface="Trebuchet MS"/>
                <a:sym typeface="Trebuchet MS"/>
              </a:rPr>
              <a:t>Expose GPU Details as labels</a:t>
            </a:r>
            <a:endParaRPr sz="1900">
              <a:solidFill>
                <a:srgbClr val="76B900"/>
              </a:solidFill>
              <a:latin typeface="Trebuchet MS"/>
              <a:ea typeface="Trebuchet MS"/>
              <a:cs typeface="Trebuchet MS"/>
              <a:sym typeface="Trebuchet MS"/>
            </a:endParaRPr>
          </a:p>
        </p:txBody>
      </p:sp>
      <p:sp>
        <p:nvSpPr>
          <p:cNvPr id="658" name="Google Shape;658;g2f409564afd_0_98"/>
          <p:cNvSpPr txBox="1"/>
          <p:nvPr/>
        </p:nvSpPr>
        <p:spPr>
          <a:xfrm>
            <a:off x="1849800" y="1978475"/>
            <a:ext cx="8491500" cy="3887700"/>
          </a:xfrm>
          <a:prstGeom prst="rect">
            <a:avLst/>
          </a:prstGeom>
          <a:solidFill>
            <a:srgbClr val="F3F3F3"/>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05000"/>
              </a:lnSpc>
              <a:spcBef>
                <a:spcPts val="0"/>
              </a:spcBef>
              <a:spcAft>
                <a:spcPts val="0"/>
              </a:spcAft>
              <a:buClr>
                <a:srgbClr val="000000"/>
              </a:buClr>
              <a:buSzPts val="523"/>
              <a:buFont typeface="Arial"/>
              <a:buNone/>
            </a:pPr>
            <a:r>
              <a:rPr lang="en-CA" sz="1170">
                <a:solidFill>
                  <a:srgbClr val="000000"/>
                </a:solidFill>
                <a:latin typeface="Courier New"/>
                <a:ea typeface="Courier New"/>
                <a:cs typeface="Courier New"/>
                <a:sym typeface="Courier New"/>
              </a:rPr>
              <a:t>$ </a:t>
            </a:r>
            <a:r>
              <a:rPr lang="en-CA" sz="1170" b="1">
                <a:solidFill>
                  <a:srgbClr val="000000"/>
                </a:solidFill>
                <a:latin typeface="Courier New"/>
                <a:ea typeface="Courier New"/>
                <a:cs typeface="Courier New"/>
                <a:sym typeface="Courier New"/>
              </a:rPr>
              <a:t>kubectl describe node &lt;node&gt;</a:t>
            </a:r>
            <a:endParaRPr sz="1170" b="1">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a:latin typeface="Courier New"/>
                <a:ea typeface="Courier New"/>
                <a:cs typeface="Courier New"/>
                <a:sym typeface="Courier New"/>
              </a:rPr>
              <a:t>Name:               &lt;node&gt;</a:t>
            </a:r>
            <a:endParaRPr sz="1170">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a:latin typeface="Courier New"/>
                <a:ea typeface="Courier New"/>
                <a:cs typeface="Courier New"/>
                <a:sym typeface="Courier New"/>
              </a:rPr>
              <a:t>Labels:             node.kubernetes.io/os=linux</a:t>
            </a:r>
            <a:endParaRPr sz="1170">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a:latin typeface="Courier New"/>
                <a:ea typeface="Courier New"/>
                <a:cs typeface="Courier New"/>
                <a:sym typeface="Courier New"/>
              </a:rPr>
              <a:t>                    node.kubernetes.io/instance-type=Standard_NC8as_T4_v3</a:t>
            </a:r>
            <a:endParaRPr sz="1170">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a:latin typeface="Courier New"/>
                <a:ea typeface="Courier New"/>
                <a:cs typeface="Courier New"/>
                <a:sym typeface="Courier New"/>
              </a:rPr>
              <a:t>                    &lt;...&gt;</a:t>
            </a:r>
            <a:endParaRPr sz="1170">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b="1">
                <a:solidFill>
                  <a:srgbClr val="92D050"/>
                </a:solidFill>
                <a:latin typeface="Courier New"/>
                <a:ea typeface="Courier New"/>
                <a:cs typeface="Courier New"/>
                <a:sym typeface="Courier New"/>
              </a:rPr>
              <a:t>                    nvidia.com/cuda.driver-version.full=535.183.01</a:t>
            </a:r>
            <a:endParaRPr sz="1170" b="1">
              <a:solidFill>
                <a:srgbClr val="92D050"/>
              </a:solidFill>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b="1">
                <a:solidFill>
                  <a:srgbClr val="92D050"/>
                </a:solidFill>
                <a:latin typeface="Courier New"/>
                <a:ea typeface="Courier New"/>
                <a:cs typeface="Courier New"/>
                <a:sym typeface="Courier New"/>
              </a:rPr>
              <a:t>                    nvidia.com/cuda.runtime-version.full=12.2</a:t>
            </a:r>
            <a:endParaRPr sz="1170" b="1">
              <a:solidFill>
                <a:srgbClr val="92D050"/>
              </a:solidFill>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b="1">
                <a:solidFill>
                  <a:srgbClr val="92D050"/>
                </a:solidFill>
                <a:latin typeface="Courier New"/>
                <a:ea typeface="Courier New"/>
                <a:cs typeface="Courier New"/>
                <a:sym typeface="Courier New"/>
              </a:rPr>
              <a:t>                    nvidia.com/gpu.family=turing</a:t>
            </a:r>
            <a:endParaRPr sz="1170" b="1">
              <a:solidFill>
                <a:srgbClr val="92D050"/>
              </a:solidFill>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b="1">
                <a:solidFill>
                  <a:srgbClr val="92D050"/>
                </a:solidFill>
                <a:latin typeface="Courier New"/>
                <a:ea typeface="Courier New"/>
                <a:cs typeface="Courier New"/>
                <a:sym typeface="Courier New"/>
              </a:rPr>
              <a:t>                    nvidia.com/gpu.machine=Virtual-Machine</a:t>
            </a:r>
            <a:endParaRPr sz="1170" b="1">
              <a:solidFill>
                <a:srgbClr val="92D050"/>
              </a:solidFill>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b="1">
                <a:solidFill>
                  <a:srgbClr val="92D050"/>
                </a:solidFill>
                <a:latin typeface="Courier New"/>
                <a:ea typeface="Courier New"/>
                <a:cs typeface="Courier New"/>
                <a:sym typeface="Courier New"/>
              </a:rPr>
              <a:t>                    nvidia.com/gpu.memory=16384</a:t>
            </a:r>
            <a:endParaRPr sz="1170" b="1">
              <a:solidFill>
                <a:srgbClr val="92D050"/>
              </a:solidFill>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b="1">
                <a:solidFill>
                  <a:srgbClr val="92D050"/>
                </a:solidFill>
                <a:latin typeface="Courier New"/>
                <a:ea typeface="Courier New"/>
                <a:cs typeface="Courier New"/>
                <a:sym typeface="Courier New"/>
              </a:rPr>
              <a:t>                    nvidia.com/gpu.mode=compute</a:t>
            </a:r>
            <a:endParaRPr sz="1170" b="1">
              <a:solidFill>
                <a:srgbClr val="92D050"/>
              </a:solidFill>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b="1">
                <a:solidFill>
                  <a:srgbClr val="92D050"/>
                </a:solidFill>
                <a:latin typeface="Courier New"/>
                <a:ea typeface="Courier New"/>
                <a:cs typeface="Courier New"/>
                <a:sym typeface="Courier New"/>
              </a:rPr>
              <a:t>                    nvidia.com/gpu.product=Tesla-T4</a:t>
            </a:r>
            <a:endParaRPr sz="1170" b="1">
              <a:solidFill>
                <a:srgbClr val="92D050"/>
              </a:solidFill>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a:latin typeface="Courier New"/>
                <a:ea typeface="Courier New"/>
                <a:cs typeface="Courier New"/>
                <a:sym typeface="Courier New"/>
              </a:rPr>
              <a:t>                    &lt;...&gt;</a:t>
            </a:r>
            <a:endParaRPr sz="1170">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a:latin typeface="Courier New"/>
                <a:ea typeface="Courier New"/>
                <a:cs typeface="Courier New"/>
                <a:sym typeface="Courier New"/>
              </a:rPr>
              <a:t>                    topology.disk.csi.azure.com/zone=</a:t>
            </a:r>
            <a:endParaRPr sz="1170">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a:latin typeface="Courier New"/>
                <a:ea typeface="Courier New"/>
                <a:cs typeface="Courier New"/>
                <a:sym typeface="Courier New"/>
              </a:rPr>
              <a:t>                    topology.kubernetes.io/region=southcentralus</a:t>
            </a:r>
            <a:endParaRPr sz="1170">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a:latin typeface="Courier New"/>
                <a:ea typeface="Courier New"/>
                <a:cs typeface="Courier New"/>
                <a:sym typeface="Courier New"/>
              </a:rPr>
              <a:t>                    topology.kubernetes.io/zone=0</a:t>
            </a:r>
            <a:endParaRPr sz="1170">
              <a:latin typeface="Courier New"/>
              <a:ea typeface="Courier New"/>
              <a:cs typeface="Courier New"/>
              <a:sym typeface="Courier New"/>
            </a:endParaRPr>
          </a:p>
          <a:p>
            <a:pPr marL="0" lvl="0" indent="0" algn="l" rtl="0">
              <a:lnSpc>
                <a:spcPct val="105000"/>
              </a:lnSpc>
              <a:spcBef>
                <a:spcPts val="0"/>
              </a:spcBef>
              <a:spcAft>
                <a:spcPts val="0"/>
              </a:spcAft>
              <a:buClr>
                <a:schemeClr val="dk1"/>
              </a:buClr>
              <a:buSzPts val="1100"/>
              <a:buFont typeface="Arial"/>
              <a:buNone/>
            </a:pPr>
            <a:r>
              <a:rPr lang="en-CA" sz="1170">
                <a:latin typeface="Courier New"/>
                <a:ea typeface="Courier New"/>
                <a:cs typeface="Courier New"/>
                <a:sym typeface="Courier New"/>
              </a:rPr>
              <a:t>                    </a:t>
            </a:r>
            <a:r>
              <a:rPr lang="en-CA" sz="1170">
                <a:solidFill>
                  <a:schemeClr val="dk1"/>
                </a:solidFill>
                <a:latin typeface="Courier New"/>
                <a:ea typeface="Courier New"/>
                <a:cs typeface="Courier New"/>
                <a:sym typeface="Courier New"/>
              </a:rPr>
              <a:t>&lt;...&gt;</a:t>
            </a:r>
            <a:endParaRPr sz="1170" b="1">
              <a:solidFill>
                <a:srgbClr val="000000"/>
              </a:solidFill>
              <a:latin typeface="Courier New"/>
              <a:ea typeface="Courier New"/>
              <a:cs typeface="Courier New"/>
              <a:sym typeface="Courier New"/>
            </a:endParaRPr>
          </a:p>
          <a:p>
            <a:pPr marL="0" lvl="0" indent="0" algn="l" rtl="0">
              <a:lnSpc>
                <a:spcPct val="105000"/>
              </a:lnSpc>
              <a:spcBef>
                <a:spcPts val="0"/>
              </a:spcBef>
              <a:spcAft>
                <a:spcPts val="0"/>
              </a:spcAft>
              <a:buClr>
                <a:srgbClr val="000000"/>
              </a:buClr>
              <a:buSzPts val="523"/>
              <a:buFont typeface="Arial"/>
              <a:buNone/>
            </a:pPr>
            <a:r>
              <a:rPr lang="en-CA" sz="1170">
                <a:solidFill>
                  <a:srgbClr val="000000"/>
                </a:solidFill>
                <a:latin typeface="Courier New"/>
                <a:ea typeface="Courier New"/>
                <a:cs typeface="Courier New"/>
                <a:sym typeface="Courier New"/>
              </a:rPr>
              <a:t>&lt;</a:t>
            </a:r>
            <a:r>
              <a:rPr lang="en-CA" sz="1170">
                <a:latin typeface="Courier New"/>
                <a:ea typeface="Courier New"/>
                <a:cs typeface="Courier New"/>
                <a:sym typeface="Courier New"/>
              </a:rPr>
              <a:t>...</a:t>
            </a:r>
            <a:r>
              <a:rPr lang="en-CA" sz="1170">
                <a:solidFill>
                  <a:srgbClr val="000000"/>
                </a:solidFill>
                <a:latin typeface="Courier New"/>
                <a:ea typeface="Courier New"/>
                <a:cs typeface="Courier New"/>
                <a:sym typeface="Courier New"/>
              </a:rPr>
              <a:t>&gt;</a:t>
            </a:r>
            <a:endParaRPr sz="770">
              <a:solidFill>
                <a:srgbClr val="76B900"/>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2f409564afd_0_118"/>
          <p:cNvSpPr txBox="1">
            <a:spLocks noGrp="1"/>
          </p:cNvSpPr>
          <p:nvPr>
            <p:ph type="title"/>
          </p:nvPr>
        </p:nvSpPr>
        <p:spPr>
          <a:xfrm>
            <a:off x="161925" y="0"/>
            <a:ext cx="8343900" cy="112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GPU Feature Discovery</a:t>
            </a:r>
            <a:endParaRPr/>
          </a:p>
        </p:txBody>
      </p:sp>
      <p:sp>
        <p:nvSpPr>
          <p:cNvPr id="664" name="Google Shape;664;g2f409564afd_0_118"/>
          <p:cNvSpPr txBox="1"/>
          <p:nvPr/>
        </p:nvSpPr>
        <p:spPr>
          <a:xfrm>
            <a:off x="1849800" y="1433350"/>
            <a:ext cx="8135400" cy="477600"/>
          </a:xfrm>
          <a:prstGeom prst="rect">
            <a:avLst/>
          </a:prstGeom>
          <a:noFill/>
          <a:ln>
            <a:noFill/>
          </a:ln>
        </p:spPr>
        <p:txBody>
          <a:bodyPr spcFirstLastPara="1" wrap="square" lIns="45725" tIns="22850" rIns="45725" bIns="22850" anchor="t" anchorCtr="0">
            <a:noAutofit/>
          </a:bodyPr>
          <a:lstStyle/>
          <a:p>
            <a:pPr marL="0" lvl="0" indent="0" algn="ctr" rtl="0">
              <a:lnSpc>
                <a:spcPct val="90000"/>
              </a:lnSpc>
              <a:spcBef>
                <a:spcPts val="800"/>
              </a:spcBef>
              <a:spcAft>
                <a:spcPts val="800"/>
              </a:spcAft>
              <a:buNone/>
            </a:pPr>
            <a:r>
              <a:rPr lang="en-CA" sz="1900">
                <a:solidFill>
                  <a:srgbClr val="76B900"/>
                </a:solidFill>
                <a:latin typeface="Trebuchet MS"/>
                <a:ea typeface="Trebuchet MS"/>
                <a:cs typeface="Trebuchet MS"/>
                <a:sym typeface="Trebuchet MS"/>
              </a:rPr>
              <a:t>Expose GPU Details as labels</a:t>
            </a:r>
            <a:endParaRPr sz="1900">
              <a:solidFill>
                <a:srgbClr val="76B900"/>
              </a:solidFill>
              <a:latin typeface="Trebuchet MS"/>
              <a:ea typeface="Trebuchet MS"/>
              <a:cs typeface="Trebuchet MS"/>
              <a:sym typeface="Trebuchet MS"/>
            </a:endParaRPr>
          </a:p>
        </p:txBody>
      </p:sp>
      <p:sp>
        <p:nvSpPr>
          <p:cNvPr id="665" name="Google Shape;665;g2f409564afd_0_118"/>
          <p:cNvSpPr/>
          <p:nvPr/>
        </p:nvSpPr>
        <p:spPr>
          <a:xfrm>
            <a:off x="669350" y="2544213"/>
            <a:ext cx="3877500" cy="3171300"/>
          </a:xfrm>
          <a:prstGeom prst="snip2DiagRect">
            <a:avLst>
              <a:gd name="adj1" fmla="val 0"/>
              <a:gd name="adj2" fmla="val 2839"/>
            </a:avLst>
          </a:prstGeom>
          <a:solidFill>
            <a:srgbClr val="CDCDCD"/>
          </a:solidFill>
          <a:ln>
            <a:noFill/>
          </a:ln>
        </p:spPr>
        <p:txBody>
          <a:bodyPr spcFirstLastPara="1" wrap="square" lIns="45725" tIns="22850" rIns="45725" bIns="2285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000000"/>
                </a:solidFill>
                <a:latin typeface="Consolas"/>
                <a:ea typeface="Consolas"/>
                <a:cs typeface="Consolas"/>
                <a:sym typeface="Consolas"/>
              </a:rPr>
              <a:t>apiVersion: v1</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000000"/>
                </a:solidFill>
                <a:latin typeface="Consolas"/>
                <a:ea typeface="Consolas"/>
                <a:cs typeface="Consolas"/>
                <a:sym typeface="Consolas"/>
              </a:rPr>
              <a:t>kind: Pod</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000000"/>
                </a:solidFill>
                <a:latin typeface="Consolas"/>
                <a:ea typeface="Consolas"/>
                <a:cs typeface="Consolas"/>
                <a:sym typeface="Consolas"/>
              </a:rPr>
              <a:t>metadata:</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000000"/>
                </a:solidFill>
                <a:latin typeface="Consolas"/>
                <a:ea typeface="Consolas"/>
                <a:cs typeface="Consolas"/>
                <a:sym typeface="Consolas"/>
              </a:rPr>
              <a:t>  name: gpu-example</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000000"/>
                </a:solidFill>
                <a:latin typeface="Consolas"/>
                <a:ea typeface="Consolas"/>
                <a:cs typeface="Consolas"/>
                <a:sym typeface="Consolas"/>
              </a:rPr>
              <a:t>spec:</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000000"/>
                </a:solidFill>
                <a:latin typeface="Consolas"/>
                <a:ea typeface="Consolas"/>
                <a:cs typeface="Consolas"/>
                <a:sym typeface="Consolas"/>
              </a:rPr>
              <a:t>  containers:</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000000"/>
                </a:solidFill>
                <a:latin typeface="Consolas"/>
                <a:ea typeface="Consolas"/>
                <a:cs typeface="Consolas"/>
                <a:sym typeface="Consolas"/>
              </a:rPr>
              <a:t>    - name: gpu-example</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000000"/>
                </a:solidFill>
                <a:latin typeface="Consolas"/>
                <a:ea typeface="Consolas"/>
                <a:cs typeface="Consolas"/>
                <a:sym typeface="Consolas"/>
              </a:rPr>
              <a:t>      image: nvidia/cuda</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000000"/>
                </a:solidFill>
                <a:latin typeface="Consolas"/>
                <a:ea typeface="Consolas"/>
                <a:cs typeface="Consolas"/>
                <a:sym typeface="Consolas"/>
              </a:rPr>
              <a:t>      resources:</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000000"/>
                </a:solidFill>
                <a:latin typeface="Consolas"/>
                <a:ea typeface="Consolas"/>
                <a:cs typeface="Consolas"/>
                <a:sym typeface="Consolas"/>
              </a:rPr>
              <a:t>        limits:</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1" i="0" u="none" strike="noStrike" cap="none">
                <a:solidFill>
                  <a:srgbClr val="76B900"/>
                </a:solidFill>
                <a:latin typeface="Consolas"/>
                <a:ea typeface="Consolas"/>
                <a:cs typeface="Consolas"/>
                <a:sym typeface="Consolas"/>
              </a:rPr>
              <a:t>          nvidia.com/gpu: </a:t>
            </a:r>
            <a:r>
              <a:rPr lang="en-CA" sz="1200" b="1">
                <a:solidFill>
                  <a:srgbClr val="76B900"/>
                </a:solidFill>
                <a:latin typeface="Consolas"/>
                <a:ea typeface="Consolas"/>
                <a:cs typeface="Consolas"/>
                <a:sym typeface="Consolas"/>
              </a:rPr>
              <a:t>1</a:t>
            </a:r>
            <a:endParaRPr sz="1200" b="1" i="0" u="none" strike="noStrike" cap="none">
              <a:solidFill>
                <a:srgbClr val="76B9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D8D8D8"/>
                </a:solidFill>
                <a:latin typeface="Consolas"/>
                <a:ea typeface="Consolas"/>
                <a:cs typeface="Consolas"/>
                <a:sym typeface="Consolas"/>
              </a:rPr>
              <a:t>  </a:t>
            </a:r>
            <a:r>
              <a:rPr lang="en-CA" sz="1200" b="0" i="0" u="none" strike="noStrike" cap="none">
                <a:solidFill>
                  <a:srgbClr val="000000"/>
                </a:solidFill>
                <a:latin typeface="Consolas"/>
                <a:ea typeface="Consolas"/>
                <a:cs typeface="Consolas"/>
                <a:sym typeface="Consolas"/>
              </a:rPr>
              <a:t>nodeSelector:</a:t>
            </a:r>
            <a:endParaRPr sz="1200" b="0" i="0" u="none" strike="noStrike" cap="none">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0" i="0" u="none" strike="noStrike" cap="none">
                <a:solidFill>
                  <a:srgbClr val="D8D8D8"/>
                </a:solidFill>
                <a:latin typeface="Consolas"/>
                <a:ea typeface="Consolas"/>
                <a:cs typeface="Consolas"/>
                <a:sym typeface="Consolas"/>
              </a:rPr>
              <a:t>    </a:t>
            </a:r>
            <a:r>
              <a:rPr lang="en-CA" sz="1200" b="1" i="0" u="none" strike="noStrike" cap="none">
                <a:solidFill>
                  <a:srgbClr val="76B900"/>
                </a:solidFill>
                <a:latin typeface="Consolas"/>
                <a:ea typeface="Consolas"/>
                <a:cs typeface="Consolas"/>
                <a:sym typeface="Consolas"/>
              </a:rPr>
              <a:t>nvidia.com/gpu.product: A100-PCIE-40GB</a:t>
            </a:r>
            <a:endParaRPr sz="1200" b="1" i="0" u="none" strike="noStrike" cap="none">
              <a:solidFill>
                <a:srgbClr val="76B9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1" i="0" u="none" strike="noStrike" cap="none">
                <a:solidFill>
                  <a:srgbClr val="76B900"/>
                </a:solidFill>
                <a:latin typeface="Consolas"/>
                <a:ea typeface="Consolas"/>
                <a:cs typeface="Consolas"/>
                <a:sym typeface="Consolas"/>
              </a:rPr>
              <a:t>    nvidia.com/cuda.runtime: 1</a:t>
            </a:r>
            <a:r>
              <a:rPr lang="en-CA" sz="1200" b="1">
                <a:solidFill>
                  <a:srgbClr val="76B900"/>
                </a:solidFill>
                <a:latin typeface="Consolas"/>
                <a:ea typeface="Consolas"/>
                <a:cs typeface="Consolas"/>
                <a:sym typeface="Consolas"/>
              </a:rPr>
              <a:t>2</a:t>
            </a:r>
            <a:r>
              <a:rPr lang="en-CA" sz="1200" b="1" i="0" u="none" strike="noStrike" cap="none">
                <a:solidFill>
                  <a:srgbClr val="76B900"/>
                </a:solidFill>
                <a:latin typeface="Consolas"/>
                <a:ea typeface="Consolas"/>
                <a:cs typeface="Consolas"/>
                <a:sym typeface="Consolas"/>
              </a:rPr>
              <a:t>.</a:t>
            </a:r>
            <a:r>
              <a:rPr lang="en-CA" sz="1200" b="1">
                <a:solidFill>
                  <a:srgbClr val="76B900"/>
                </a:solidFill>
                <a:latin typeface="Consolas"/>
                <a:ea typeface="Consolas"/>
                <a:cs typeface="Consolas"/>
                <a:sym typeface="Consolas"/>
              </a:rPr>
              <a:t>2</a:t>
            </a:r>
            <a:endParaRPr sz="1200" b="1" i="0" u="none" strike="noStrike" cap="none">
              <a:solidFill>
                <a:srgbClr val="76B9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600"/>
              <a:buFont typeface="Arial"/>
              <a:buNone/>
            </a:pPr>
            <a:r>
              <a:rPr lang="en-CA" sz="1200" b="1" i="0" u="none" strike="noStrike" cap="none">
                <a:solidFill>
                  <a:srgbClr val="76B900"/>
                </a:solidFill>
                <a:latin typeface="Consolas"/>
                <a:ea typeface="Consolas"/>
                <a:cs typeface="Consolas"/>
                <a:sym typeface="Consolas"/>
              </a:rPr>
              <a:t>    nvidia.com/cuda.driver: </a:t>
            </a:r>
            <a:r>
              <a:rPr lang="en-CA" sz="1200" b="1">
                <a:solidFill>
                  <a:srgbClr val="76B900"/>
                </a:solidFill>
                <a:latin typeface="Consolas"/>
                <a:ea typeface="Consolas"/>
                <a:cs typeface="Consolas"/>
                <a:sym typeface="Consolas"/>
              </a:rPr>
              <a:t>535</a:t>
            </a:r>
            <a:r>
              <a:rPr lang="en-CA" sz="1200" b="1" i="0" u="none" strike="noStrike" cap="none">
                <a:solidFill>
                  <a:srgbClr val="76B900"/>
                </a:solidFill>
                <a:latin typeface="Consolas"/>
                <a:ea typeface="Consolas"/>
                <a:cs typeface="Consolas"/>
                <a:sym typeface="Consolas"/>
              </a:rPr>
              <a:t>.1</a:t>
            </a:r>
            <a:r>
              <a:rPr lang="en-CA" sz="1200" b="1">
                <a:solidFill>
                  <a:srgbClr val="76B900"/>
                </a:solidFill>
                <a:latin typeface="Consolas"/>
                <a:ea typeface="Consolas"/>
                <a:cs typeface="Consolas"/>
                <a:sym typeface="Consolas"/>
              </a:rPr>
              <a:t>83</a:t>
            </a:r>
            <a:r>
              <a:rPr lang="en-CA" sz="1200" b="1" i="0" u="none" strike="noStrike" cap="none">
                <a:solidFill>
                  <a:srgbClr val="76B900"/>
                </a:solidFill>
                <a:latin typeface="Consolas"/>
                <a:ea typeface="Consolas"/>
                <a:cs typeface="Consolas"/>
                <a:sym typeface="Consolas"/>
              </a:rPr>
              <a:t>.0</a:t>
            </a:r>
            <a:r>
              <a:rPr lang="en-CA" sz="1200" b="1">
                <a:solidFill>
                  <a:srgbClr val="76B900"/>
                </a:solidFill>
                <a:latin typeface="Consolas"/>
                <a:ea typeface="Consolas"/>
                <a:cs typeface="Consolas"/>
                <a:sym typeface="Consolas"/>
              </a:rPr>
              <a:t>1</a:t>
            </a:r>
            <a:endParaRPr sz="1200" b="1" i="0" u="none" strike="noStrike" cap="none">
              <a:solidFill>
                <a:srgbClr val="76B900"/>
              </a:solidFill>
              <a:latin typeface="Consolas"/>
              <a:ea typeface="Consolas"/>
              <a:cs typeface="Consolas"/>
              <a:sym typeface="Consolas"/>
            </a:endParaRPr>
          </a:p>
        </p:txBody>
      </p:sp>
      <p:pic>
        <p:nvPicPr>
          <p:cNvPr id="666" name="Google Shape;666;g2f409564afd_0_118"/>
          <p:cNvPicPr preferRelativeResize="0"/>
          <p:nvPr/>
        </p:nvPicPr>
        <p:blipFill>
          <a:blip r:embed="rId3">
            <a:alphaModFix/>
          </a:blip>
          <a:stretch>
            <a:fillRect/>
          </a:stretch>
        </p:blipFill>
        <p:spPr>
          <a:xfrm>
            <a:off x="9494567" y="3597161"/>
            <a:ext cx="456167" cy="477536"/>
          </a:xfrm>
          <a:prstGeom prst="rect">
            <a:avLst/>
          </a:prstGeom>
          <a:noFill/>
          <a:ln>
            <a:noFill/>
          </a:ln>
        </p:spPr>
      </p:pic>
      <p:cxnSp>
        <p:nvCxnSpPr>
          <p:cNvPr id="667" name="Google Shape;667;g2f409564afd_0_118"/>
          <p:cNvCxnSpPr>
            <a:stCxn id="666" idx="2"/>
          </p:cNvCxnSpPr>
          <p:nvPr/>
        </p:nvCxnSpPr>
        <p:spPr>
          <a:xfrm>
            <a:off x="9722650" y="4074697"/>
            <a:ext cx="4800" cy="604200"/>
          </a:xfrm>
          <a:prstGeom prst="straightConnector1">
            <a:avLst/>
          </a:prstGeom>
          <a:noFill/>
          <a:ln w="9525" cap="flat" cmpd="sng">
            <a:solidFill>
              <a:srgbClr val="000000"/>
            </a:solidFill>
            <a:prstDash val="dash"/>
            <a:round/>
            <a:headEnd type="none" w="med" len="med"/>
            <a:tailEnd type="triangle" w="med" len="med"/>
          </a:ln>
        </p:spPr>
      </p:cxnSp>
      <p:cxnSp>
        <p:nvCxnSpPr>
          <p:cNvPr id="668" name="Google Shape;668;g2f409564afd_0_118"/>
          <p:cNvCxnSpPr>
            <a:stCxn id="666" idx="3"/>
          </p:cNvCxnSpPr>
          <p:nvPr/>
        </p:nvCxnSpPr>
        <p:spPr>
          <a:xfrm>
            <a:off x="9950734" y="3835929"/>
            <a:ext cx="1698000" cy="791400"/>
          </a:xfrm>
          <a:prstGeom prst="straightConnector1">
            <a:avLst/>
          </a:prstGeom>
          <a:noFill/>
          <a:ln w="9525" cap="flat" cmpd="sng">
            <a:solidFill>
              <a:srgbClr val="000000"/>
            </a:solidFill>
            <a:prstDash val="dash"/>
            <a:round/>
            <a:headEnd type="none" w="med" len="med"/>
            <a:tailEnd type="triangle" w="med" len="med"/>
          </a:ln>
        </p:spPr>
      </p:cxnSp>
      <p:cxnSp>
        <p:nvCxnSpPr>
          <p:cNvPr id="669" name="Google Shape;669;g2f409564afd_0_118"/>
          <p:cNvCxnSpPr>
            <a:stCxn id="666" idx="1"/>
            <a:endCxn id="670" idx="0"/>
          </p:cNvCxnSpPr>
          <p:nvPr/>
        </p:nvCxnSpPr>
        <p:spPr>
          <a:xfrm flipH="1">
            <a:off x="8362667" y="3835929"/>
            <a:ext cx="1131900" cy="785700"/>
          </a:xfrm>
          <a:prstGeom prst="straightConnector1">
            <a:avLst/>
          </a:prstGeom>
          <a:noFill/>
          <a:ln w="9525" cap="flat" cmpd="sng">
            <a:solidFill>
              <a:srgbClr val="000000"/>
            </a:solidFill>
            <a:prstDash val="dash"/>
            <a:round/>
            <a:headEnd type="none" w="med" len="med"/>
            <a:tailEnd type="triangle" w="med" len="med"/>
          </a:ln>
        </p:spPr>
      </p:cxnSp>
      <p:sp>
        <p:nvSpPr>
          <p:cNvPr id="671" name="Google Shape;671;g2f409564afd_0_118"/>
          <p:cNvSpPr/>
          <p:nvPr/>
        </p:nvSpPr>
        <p:spPr>
          <a:xfrm rot="10800000" flipH="1">
            <a:off x="562050" y="4852925"/>
            <a:ext cx="4097400" cy="635400"/>
          </a:xfrm>
          <a:prstGeom prst="ellipse">
            <a:avLst/>
          </a:prstGeom>
          <a:noFill/>
          <a:ln w="19050" cap="flat" cmpd="sng">
            <a:solidFill>
              <a:srgbClr val="FF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700"/>
          </a:p>
        </p:txBody>
      </p:sp>
      <p:sp>
        <p:nvSpPr>
          <p:cNvPr id="672" name="Google Shape;672;g2f409564afd_0_118"/>
          <p:cNvSpPr/>
          <p:nvPr/>
        </p:nvSpPr>
        <p:spPr>
          <a:xfrm rot="10800000" flipH="1">
            <a:off x="10441250" y="4223538"/>
            <a:ext cx="1533900" cy="1452600"/>
          </a:xfrm>
          <a:prstGeom prst="ellipse">
            <a:avLst/>
          </a:prstGeom>
          <a:noFill/>
          <a:ln w="19050" cap="flat" cmpd="sng">
            <a:solidFill>
              <a:srgbClr val="FF0000"/>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700"/>
          </a:p>
        </p:txBody>
      </p:sp>
      <p:sp>
        <p:nvSpPr>
          <p:cNvPr id="673" name="Google Shape;673;g2f409564afd_0_118"/>
          <p:cNvSpPr txBox="1"/>
          <p:nvPr/>
        </p:nvSpPr>
        <p:spPr>
          <a:xfrm>
            <a:off x="8144868" y="5275584"/>
            <a:ext cx="452700" cy="255000"/>
          </a:xfrm>
          <a:prstGeom prst="rect">
            <a:avLst/>
          </a:prstGeom>
          <a:noFill/>
          <a:ln>
            <a:noFill/>
          </a:ln>
        </p:spPr>
        <p:txBody>
          <a:bodyPr spcFirstLastPara="1" wrap="square" lIns="45725" tIns="45725" rIns="45725" bIns="45725" anchor="t" anchorCtr="0">
            <a:noAutofit/>
          </a:bodyPr>
          <a:lstStyle/>
          <a:p>
            <a:pPr marL="0" lvl="0" indent="0" algn="ctr" rtl="0">
              <a:spcBef>
                <a:spcPts val="0"/>
              </a:spcBef>
              <a:spcAft>
                <a:spcPts val="0"/>
              </a:spcAft>
              <a:buNone/>
            </a:pPr>
            <a:r>
              <a:rPr lang="en-CA" sz="1200" b="1">
                <a:solidFill>
                  <a:srgbClr val="FFFFFF"/>
                </a:solidFill>
                <a:latin typeface="Trebuchet MS"/>
                <a:ea typeface="Trebuchet MS"/>
                <a:cs typeface="Trebuchet MS"/>
                <a:sym typeface="Trebuchet MS"/>
              </a:rPr>
              <a:t>T4</a:t>
            </a:r>
            <a:endParaRPr sz="1200" b="1">
              <a:solidFill>
                <a:srgbClr val="FFFFFF"/>
              </a:solidFill>
              <a:latin typeface="Trebuchet MS"/>
              <a:ea typeface="Trebuchet MS"/>
              <a:cs typeface="Trebuchet MS"/>
              <a:sym typeface="Trebuchet MS"/>
            </a:endParaRPr>
          </a:p>
        </p:txBody>
      </p:sp>
      <p:sp>
        <p:nvSpPr>
          <p:cNvPr id="670" name="Google Shape;670;g2f409564afd_0_118"/>
          <p:cNvSpPr/>
          <p:nvPr/>
        </p:nvSpPr>
        <p:spPr>
          <a:xfrm>
            <a:off x="7743050" y="4621600"/>
            <a:ext cx="1239300" cy="270600"/>
          </a:xfrm>
          <a:prstGeom prst="rect">
            <a:avLst/>
          </a:prstGeom>
          <a:solidFill>
            <a:srgbClr val="5E5E5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000">
                <a:solidFill>
                  <a:srgbClr val="FFFFFF"/>
                </a:solidFill>
              </a:rPr>
              <a:t>Server</a:t>
            </a:r>
            <a:endParaRPr sz="1000">
              <a:solidFill>
                <a:srgbClr val="FFFFFF"/>
              </a:solidFill>
            </a:endParaRPr>
          </a:p>
        </p:txBody>
      </p:sp>
      <p:sp>
        <p:nvSpPr>
          <p:cNvPr id="674" name="Google Shape;674;g2f409564afd_0_118"/>
          <p:cNvSpPr/>
          <p:nvPr/>
        </p:nvSpPr>
        <p:spPr>
          <a:xfrm>
            <a:off x="9171113" y="4621600"/>
            <a:ext cx="1239300" cy="270600"/>
          </a:xfrm>
          <a:prstGeom prst="rect">
            <a:avLst/>
          </a:prstGeom>
          <a:solidFill>
            <a:srgbClr val="5E5E5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000">
                <a:solidFill>
                  <a:srgbClr val="FFFFFF"/>
                </a:solidFill>
              </a:rPr>
              <a:t>Server</a:t>
            </a:r>
            <a:endParaRPr sz="1000">
              <a:solidFill>
                <a:srgbClr val="FFFFFF"/>
              </a:solidFill>
            </a:endParaRPr>
          </a:p>
        </p:txBody>
      </p:sp>
      <p:sp>
        <p:nvSpPr>
          <p:cNvPr id="675" name="Google Shape;675;g2f409564afd_0_118"/>
          <p:cNvSpPr/>
          <p:nvPr/>
        </p:nvSpPr>
        <p:spPr>
          <a:xfrm>
            <a:off x="10580163" y="4621600"/>
            <a:ext cx="1239300" cy="270600"/>
          </a:xfrm>
          <a:prstGeom prst="rect">
            <a:avLst/>
          </a:prstGeom>
          <a:solidFill>
            <a:srgbClr val="5E5E5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000">
                <a:solidFill>
                  <a:srgbClr val="FFFFFF"/>
                </a:solidFill>
              </a:rPr>
              <a:t>Server</a:t>
            </a:r>
            <a:endParaRPr sz="1000">
              <a:solidFill>
                <a:srgbClr val="FFFFFF"/>
              </a:solidFill>
            </a:endParaRPr>
          </a:p>
        </p:txBody>
      </p:sp>
      <p:sp>
        <p:nvSpPr>
          <p:cNvPr id="676" name="Google Shape;676;g2f409564afd_0_118"/>
          <p:cNvSpPr/>
          <p:nvPr/>
        </p:nvSpPr>
        <p:spPr>
          <a:xfrm>
            <a:off x="7743050" y="4976500"/>
            <a:ext cx="1239300" cy="270600"/>
          </a:xfrm>
          <a:prstGeom prst="rect">
            <a:avLst/>
          </a:prstGeom>
          <a:solidFill>
            <a:srgbClr val="76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000">
                <a:solidFill>
                  <a:srgbClr val="FFFFFF"/>
                </a:solidFill>
              </a:rPr>
              <a:t>2x NVIDIA T4</a:t>
            </a:r>
            <a:endParaRPr sz="1000">
              <a:solidFill>
                <a:srgbClr val="FFFFFF"/>
              </a:solidFill>
            </a:endParaRPr>
          </a:p>
        </p:txBody>
      </p:sp>
      <p:sp>
        <p:nvSpPr>
          <p:cNvPr id="677" name="Google Shape;677;g2f409564afd_0_118"/>
          <p:cNvSpPr/>
          <p:nvPr/>
        </p:nvSpPr>
        <p:spPr>
          <a:xfrm>
            <a:off x="9171125" y="4976500"/>
            <a:ext cx="1239300" cy="270600"/>
          </a:xfrm>
          <a:prstGeom prst="rect">
            <a:avLst/>
          </a:prstGeom>
          <a:solidFill>
            <a:srgbClr val="76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000">
                <a:solidFill>
                  <a:srgbClr val="FFFFFF"/>
                </a:solidFill>
              </a:rPr>
              <a:t>2x NVIDIA V100</a:t>
            </a:r>
            <a:endParaRPr sz="1000">
              <a:solidFill>
                <a:srgbClr val="FFFFFF"/>
              </a:solidFill>
            </a:endParaRPr>
          </a:p>
        </p:txBody>
      </p:sp>
      <p:sp>
        <p:nvSpPr>
          <p:cNvPr id="678" name="Google Shape;678;g2f409564afd_0_118"/>
          <p:cNvSpPr/>
          <p:nvPr/>
        </p:nvSpPr>
        <p:spPr>
          <a:xfrm>
            <a:off x="10588550" y="4976500"/>
            <a:ext cx="1239300" cy="270600"/>
          </a:xfrm>
          <a:prstGeom prst="rect">
            <a:avLst/>
          </a:prstGeom>
          <a:solidFill>
            <a:srgbClr val="76B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000">
                <a:solidFill>
                  <a:srgbClr val="FFFFFF"/>
                </a:solidFill>
              </a:rPr>
              <a:t>2x NVIDIA A100</a:t>
            </a:r>
            <a:endParaRPr sz="1000">
              <a:solidFill>
                <a:srgbClr val="FFFFFF"/>
              </a:solidFill>
            </a:endParaRPr>
          </a:p>
        </p:txBody>
      </p:sp>
      <p:pic>
        <p:nvPicPr>
          <p:cNvPr id="679" name="Google Shape;679;g2f409564afd_0_118"/>
          <p:cNvPicPr preferRelativeResize="0"/>
          <p:nvPr/>
        </p:nvPicPr>
        <p:blipFill rotWithShape="1">
          <a:blip r:embed="rId4">
            <a:alphaModFix/>
          </a:blip>
          <a:srcRect/>
          <a:stretch/>
        </p:blipFill>
        <p:spPr>
          <a:xfrm>
            <a:off x="9102988" y="2151463"/>
            <a:ext cx="1239300" cy="12051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2f3eb4f7df4_0_0"/>
          <p:cNvSpPr txBox="1">
            <a:spLocks noGrp="1"/>
          </p:cNvSpPr>
          <p:nvPr>
            <p:ph type="title"/>
          </p:nvPr>
        </p:nvSpPr>
        <p:spPr>
          <a:xfrm>
            <a:off x="161925" y="0"/>
            <a:ext cx="8343900" cy="112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GPU Operator In Action</a:t>
            </a:r>
            <a:endParaRPr/>
          </a:p>
        </p:txBody>
      </p:sp>
      <p:sp>
        <p:nvSpPr>
          <p:cNvPr id="685" name="Google Shape;685;g2f3eb4f7df4_0_0"/>
          <p:cNvSpPr/>
          <p:nvPr/>
        </p:nvSpPr>
        <p:spPr>
          <a:xfrm>
            <a:off x="8683075" y="3418725"/>
            <a:ext cx="1919700" cy="1270800"/>
          </a:xfrm>
          <a:prstGeom prst="snip1Rect">
            <a:avLst>
              <a:gd name="adj" fmla="val 16667"/>
            </a:avLst>
          </a:prstGeom>
          <a:noFill/>
          <a:ln w="9525" cap="flat" cmpd="sng">
            <a:solidFill>
              <a:srgbClr val="76B9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CA">
                <a:latin typeface="Trebuchet MS"/>
                <a:ea typeface="Trebuchet MS"/>
                <a:cs typeface="Trebuchet MS"/>
                <a:sym typeface="Trebuchet MS"/>
              </a:rPr>
              <a:t>Monitoring</a:t>
            </a:r>
            <a:endParaRPr sz="1000">
              <a:latin typeface="Trebuchet MS"/>
              <a:ea typeface="Trebuchet MS"/>
              <a:cs typeface="Trebuchet MS"/>
              <a:sym typeface="Trebuchet MS"/>
            </a:endParaRPr>
          </a:p>
        </p:txBody>
      </p:sp>
      <p:sp>
        <p:nvSpPr>
          <p:cNvPr id="686" name="Google Shape;686;g2f3eb4f7df4_0_0"/>
          <p:cNvSpPr/>
          <p:nvPr/>
        </p:nvSpPr>
        <p:spPr>
          <a:xfrm>
            <a:off x="1297875" y="3345525"/>
            <a:ext cx="1545000" cy="1417200"/>
          </a:xfrm>
          <a:prstGeom prst="snip1Rect">
            <a:avLst>
              <a:gd name="adj" fmla="val 16667"/>
            </a:avLst>
          </a:prstGeom>
          <a:noFill/>
          <a:ln w="9525" cap="flat" cmpd="sng">
            <a:solidFill>
              <a:srgbClr val="76B9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CA">
                <a:latin typeface="Trebuchet MS"/>
                <a:ea typeface="Trebuchet MS"/>
                <a:cs typeface="Trebuchet MS"/>
                <a:sym typeface="Trebuchet MS"/>
              </a:rPr>
              <a:t>Node Feature Discovery</a:t>
            </a:r>
            <a:endParaRPr>
              <a:latin typeface="Trebuchet MS"/>
              <a:ea typeface="Trebuchet MS"/>
              <a:cs typeface="Trebuchet MS"/>
              <a:sym typeface="Trebuchet MS"/>
            </a:endParaRPr>
          </a:p>
          <a:p>
            <a:pPr marL="0" lvl="0" indent="0" algn="ctr" rtl="0">
              <a:spcBef>
                <a:spcPts val="0"/>
              </a:spcBef>
              <a:spcAft>
                <a:spcPts val="0"/>
              </a:spcAft>
              <a:buNone/>
            </a:pPr>
            <a:endParaRPr sz="1000"/>
          </a:p>
        </p:txBody>
      </p:sp>
      <p:sp>
        <p:nvSpPr>
          <p:cNvPr id="687" name="Google Shape;687;g2f3eb4f7df4_0_0"/>
          <p:cNvSpPr/>
          <p:nvPr/>
        </p:nvSpPr>
        <p:spPr>
          <a:xfrm>
            <a:off x="3155230" y="3418725"/>
            <a:ext cx="2434800" cy="1270800"/>
          </a:xfrm>
          <a:prstGeom prst="snip1Rect">
            <a:avLst>
              <a:gd name="adj" fmla="val 16667"/>
            </a:avLst>
          </a:prstGeom>
          <a:noFill/>
          <a:ln w="9525" cap="flat" cmpd="sng">
            <a:solidFill>
              <a:srgbClr val="76B9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CA">
                <a:latin typeface="Trebuchet MS"/>
                <a:ea typeface="Trebuchet MS"/>
                <a:cs typeface="Trebuchet MS"/>
                <a:sym typeface="Trebuchet MS"/>
              </a:rPr>
              <a:t>Installation</a:t>
            </a:r>
            <a:endParaRPr>
              <a:latin typeface="Trebuchet MS"/>
              <a:ea typeface="Trebuchet MS"/>
              <a:cs typeface="Trebuchet MS"/>
              <a:sym typeface="Trebuchet MS"/>
            </a:endParaRPr>
          </a:p>
        </p:txBody>
      </p:sp>
      <p:cxnSp>
        <p:nvCxnSpPr>
          <p:cNvPr id="688" name="Google Shape;688;g2f3eb4f7df4_0_0"/>
          <p:cNvCxnSpPr>
            <a:stCxn id="686" idx="0"/>
            <a:endCxn id="687" idx="2"/>
          </p:cNvCxnSpPr>
          <p:nvPr/>
        </p:nvCxnSpPr>
        <p:spPr>
          <a:xfrm>
            <a:off x="2842875" y="4054125"/>
            <a:ext cx="312300" cy="0"/>
          </a:xfrm>
          <a:prstGeom prst="straightConnector1">
            <a:avLst/>
          </a:prstGeom>
          <a:noFill/>
          <a:ln w="19050" cap="flat" cmpd="sng">
            <a:solidFill>
              <a:srgbClr val="76B900"/>
            </a:solidFill>
            <a:prstDash val="solid"/>
            <a:round/>
            <a:headEnd type="none" w="med" len="med"/>
            <a:tailEnd type="triangle" w="med" len="med"/>
          </a:ln>
        </p:spPr>
      </p:cxnSp>
      <p:cxnSp>
        <p:nvCxnSpPr>
          <p:cNvPr id="689" name="Google Shape;689;g2f3eb4f7df4_0_0"/>
          <p:cNvCxnSpPr>
            <a:stCxn id="687" idx="0"/>
            <a:endCxn id="690" idx="2"/>
          </p:cNvCxnSpPr>
          <p:nvPr/>
        </p:nvCxnSpPr>
        <p:spPr>
          <a:xfrm>
            <a:off x="5590030" y="4054125"/>
            <a:ext cx="312300" cy="0"/>
          </a:xfrm>
          <a:prstGeom prst="straightConnector1">
            <a:avLst/>
          </a:prstGeom>
          <a:noFill/>
          <a:ln w="19050" cap="flat" cmpd="sng">
            <a:solidFill>
              <a:srgbClr val="76B900"/>
            </a:solidFill>
            <a:prstDash val="solid"/>
            <a:round/>
            <a:headEnd type="none" w="med" len="med"/>
            <a:tailEnd type="triangle" w="med" len="med"/>
          </a:ln>
        </p:spPr>
      </p:cxnSp>
      <p:cxnSp>
        <p:nvCxnSpPr>
          <p:cNvPr id="691" name="Google Shape;691;g2f3eb4f7df4_0_0"/>
          <p:cNvCxnSpPr>
            <a:stCxn id="690" idx="0"/>
            <a:endCxn id="685" idx="2"/>
          </p:cNvCxnSpPr>
          <p:nvPr/>
        </p:nvCxnSpPr>
        <p:spPr>
          <a:xfrm>
            <a:off x="8337181" y="4054125"/>
            <a:ext cx="345900" cy="0"/>
          </a:xfrm>
          <a:prstGeom prst="straightConnector1">
            <a:avLst/>
          </a:prstGeom>
          <a:noFill/>
          <a:ln w="19050" cap="flat" cmpd="sng">
            <a:solidFill>
              <a:srgbClr val="76B900"/>
            </a:solidFill>
            <a:prstDash val="solid"/>
            <a:round/>
            <a:headEnd type="none" w="med" len="med"/>
            <a:tailEnd type="triangle" w="med" len="med"/>
          </a:ln>
        </p:spPr>
      </p:cxnSp>
      <p:sp>
        <p:nvSpPr>
          <p:cNvPr id="690" name="Google Shape;690;g2f3eb4f7df4_0_0"/>
          <p:cNvSpPr/>
          <p:nvPr/>
        </p:nvSpPr>
        <p:spPr>
          <a:xfrm>
            <a:off x="5902381" y="3418725"/>
            <a:ext cx="2434800" cy="1270800"/>
          </a:xfrm>
          <a:prstGeom prst="snip1Rect">
            <a:avLst>
              <a:gd name="adj" fmla="val 16667"/>
            </a:avLst>
          </a:prstGeom>
          <a:noFill/>
          <a:ln w="9525" cap="flat" cmpd="sng">
            <a:solidFill>
              <a:srgbClr val="76B9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CA">
                <a:latin typeface="Trebuchet MS"/>
                <a:ea typeface="Trebuchet MS"/>
                <a:cs typeface="Trebuchet MS"/>
                <a:sym typeface="Trebuchet MS"/>
              </a:rPr>
              <a:t>Kubernetes</a:t>
            </a:r>
            <a:endParaRPr sz="1000">
              <a:latin typeface="Trebuchet MS"/>
              <a:ea typeface="Trebuchet MS"/>
              <a:cs typeface="Trebuchet MS"/>
              <a:sym typeface="Trebuchet MS"/>
            </a:endParaRPr>
          </a:p>
        </p:txBody>
      </p:sp>
      <p:grpSp>
        <p:nvGrpSpPr>
          <p:cNvPr id="692" name="Google Shape;692;g2f3eb4f7df4_0_0"/>
          <p:cNvGrpSpPr/>
          <p:nvPr/>
        </p:nvGrpSpPr>
        <p:grpSpPr>
          <a:xfrm>
            <a:off x="3685869" y="3985873"/>
            <a:ext cx="595279" cy="437850"/>
            <a:chOff x="8219073" y="4872096"/>
            <a:chExt cx="1190559" cy="875700"/>
          </a:xfrm>
        </p:grpSpPr>
        <p:sp>
          <p:nvSpPr>
            <p:cNvPr id="693" name="Google Shape;693;g2f3eb4f7df4_0_0"/>
            <p:cNvSpPr/>
            <p:nvPr/>
          </p:nvSpPr>
          <p:spPr>
            <a:xfrm>
              <a:off x="8424731" y="4872096"/>
              <a:ext cx="984900" cy="875700"/>
            </a:xfrm>
            <a:prstGeom prst="cube">
              <a:avLst>
                <a:gd name="adj" fmla="val 25000"/>
              </a:avLst>
            </a:prstGeom>
            <a:solidFill>
              <a:srgbClr val="76B900"/>
            </a:solidFill>
            <a:ln>
              <a:noFill/>
            </a:ln>
          </p:spPr>
          <p:txBody>
            <a:bodyPr spcFirstLastPara="1" wrap="square" lIns="76200" tIns="38075" rIns="76200" bIns="38075" anchor="t" anchorCtr="0">
              <a:noAutofit/>
            </a:bodyPr>
            <a:lstStyle/>
            <a:p>
              <a:pPr marL="0" marR="0" lvl="0" indent="0" algn="ctr" rtl="0">
                <a:spcBef>
                  <a:spcPts val="0"/>
                </a:spcBef>
                <a:spcAft>
                  <a:spcPts val="0"/>
                </a:spcAft>
                <a:buNone/>
              </a:pPr>
              <a:endParaRPr sz="900">
                <a:solidFill>
                  <a:srgbClr val="FFFFFF"/>
                </a:solidFill>
                <a:latin typeface="Trebuchet MS"/>
                <a:ea typeface="Trebuchet MS"/>
                <a:cs typeface="Trebuchet MS"/>
                <a:sym typeface="Trebuchet MS"/>
              </a:endParaRPr>
            </a:p>
          </p:txBody>
        </p:sp>
        <p:sp>
          <p:nvSpPr>
            <p:cNvPr id="694" name="Google Shape;694;g2f3eb4f7df4_0_0"/>
            <p:cNvSpPr txBox="1"/>
            <p:nvPr/>
          </p:nvSpPr>
          <p:spPr>
            <a:xfrm>
              <a:off x="8219073" y="5186562"/>
              <a:ext cx="1183500" cy="424800"/>
            </a:xfrm>
            <a:prstGeom prst="rect">
              <a:avLst/>
            </a:prstGeom>
            <a:noFill/>
            <a:ln>
              <a:noFill/>
            </a:ln>
          </p:spPr>
          <p:txBody>
            <a:bodyPr spcFirstLastPara="1" wrap="square" lIns="45725" tIns="22850" rIns="45725" bIns="22850" anchor="ctr" anchorCtr="0">
              <a:noAutofit/>
            </a:bodyPr>
            <a:lstStyle/>
            <a:p>
              <a:pPr marL="0" marR="0" lvl="0" indent="0" algn="ctr" rtl="0">
                <a:lnSpc>
                  <a:spcPct val="90000"/>
                </a:lnSpc>
                <a:spcBef>
                  <a:spcPts val="0"/>
                </a:spcBef>
                <a:spcAft>
                  <a:spcPts val="0"/>
                </a:spcAft>
                <a:buNone/>
              </a:pPr>
              <a:r>
                <a:rPr lang="en-CA" sz="600">
                  <a:solidFill>
                    <a:srgbClr val="FFFFFF"/>
                  </a:solidFill>
                  <a:latin typeface="Trebuchet MS"/>
                  <a:ea typeface="Trebuchet MS"/>
                  <a:cs typeface="Trebuchet MS"/>
                  <a:sym typeface="Trebuchet MS"/>
                </a:rPr>
                <a:t>GPU</a:t>
              </a:r>
              <a:endParaRPr sz="700">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CA" sz="600">
                  <a:solidFill>
                    <a:srgbClr val="FFFFFF"/>
                  </a:solidFill>
                  <a:latin typeface="Trebuchet MS"/>
                  <a:ea typeface="Trebuchet MS"/>
                  <a:cs typeface="Trebuchet MS"/>
                  <a:sym typeface="Trebuchet MS"/>
                </a:rPr>
                <a:t>Driver</a:t>
              </a:r>
              <a:endParaRPr sz="700">
                <a:solidFill>
                  <a:srgbClr val="FFFFFF"/>
                </a:solidFill>
                <a:latin typeface="Trebuchet MS"/>
                <a:ea typeface="Trebuchet MS"/>
                <a:cs typeface="Trebuchet MS"/>
                <a:sym typeface="Trebuchet MS"/>
              </a:endParaRPr>
            </a:p>
          </p:txBody>
        </p:sp>
      </p:grpSp>
      <p:grpSp>
        <p:nvGrpSpPr>
          <p:cNvPr id="695" name="Google Shape;695;g2f3eb4f7df4_0_0"/>
          <p:cNvGrpSpPr/>
          <p:nvPr/>
        </p:nvGrpSpPr>
        <p:grpSpPr>
          <a:xfrm>
            <a:off x="4357173" y="3978951"/>
            <a:ext cx="595279" cy="437850"/>
            <a:chOff x="8219123" y="4872096"/>
            <a:chExt cx="1190559" cy="875700"/>
          </a:xfrm>
        </p:grpSpPr>
        <p:sp>
          <p:nvSpPr>
            <p:cNvPr id="696" name="Google Shape;696;g2f3eb4f7df4_0_0"/>
            <p:cNvSpPr/>
            <p:nvPr/>
          </p:nvSpPr>
          <p:spPr>
            <a:xfrm>
              <a:off x="8424781" y="4872096"/>
              <a:ext cx="984900" cy="875700"/>
            </a:xfrm>
            <a:prstGeom prst="cube">
              <a:avLst>
                <a:gd name="adj" fmla="val 25000"/>
              </a:avLst>
            </a:prstGeom>
            <a:solidFill>
              <a:srgbClr val="76B900"/>
            </a:solidFill>
            <a:ln>
              <a:noFill/>
            </a:ln>
          </p:spPr>
          <p:txBody>
            <a:bodyPr spcFirstLastPara="1" wrap="square" lIns="76200" tIns="38075" rIns="76200" bIns="38075" anchor="t" anchorCtr="0">
              <a:noAutofit/>
            </a:bodyPr>
            <a:lstStyle/>
            <a:p>
              <a:pPr marL="0" marR="0" lvl="0" indent="0" algn="ctr" rtl="0">
                <a:spcBef>
                  <a:spcPts val="0"/>
                </a:spcBef>
                <a:spcAft>
                  <a:spcPts val="0"/>
                </a:spcAft>
                <a:buNone/>
              </a:pPr>
              <a:endParaRPr sz="900">
                <a:solidFill>
                  <a:srgbClr val="FFFFFF"/>
                </a:solidFill>
                <a:latin typeface="Trebuchet MS"/>
                <a:ea typeface="Trebuchet MS"/>
                <a:cs typeface="Trebuchet MS"/>
                <a:sym typeface="Trebuchet MS"/>
              </a:endParaRPr>
            </a:p>
          </p:txBody>
        </p:sp>
        <p:sp>
          <p:nvSpPr>
            <p:cNvPr id="697" name="Google Shape;697;g2f3eb4f7df4_0_0"/>
            <p:cNvSpPr txBox="1"/>
            <p:nvPr/>
          </p:nvSpPr>
          <p:spPr>
            <a:xfrm>
              <a:off x="8219123" y="5103463"/>
              <a:ext cx="1183500" cy="591000"/>
            </a:xfrm>
            <a:prstGeom prst="rect">
              <a:avLst/>
            </a:prstGeom>
            <a:noFill/>
            <a:ln>
              <a:noFill/>
            </a:ln>
          </p:spPr>
          <p:txBody>
            <a:bodyPr spcFirstLastPara="1" wrap="square" lIns="45725" tIns="22850" rIns="45725" bIns="22850" anchor="ctr" anchorCtr="0">
              <a:noAutofit/>
            </a:bodyPr>
            <a:lstStyle/>
            <a:p>
              <a:pPr marL="0" marR="0" lvl="0" indent="0" algn="ctr" rtl="0">
                <a:lnSpc>
                  <a:spcPct val="90000"/>
                </a:lnSpc>
                <a:spcBef>
                  <a:spcPts val="0"/>
                </a:spcBef>
                <a:spcAft>
                  <a:spcPts val="0"/>
                </a:spcAft>
                <a:buNone/>
              </a:pPr>
              <a:r>
                <a:rPr lang="en-CA" sz="600">
                  <a:solidFill>
                    <a:srgbClr val="FFFFFF"/>
                  </a:solidFill>
                  <a:latin typeface="Trebuchet MS"/>
                  <a:ea typeface="Trebuchet MS"/>
                  <a:cs typeface="Trebuchet MS"/>
                  <a:sym typeface="Trebuchet MS"/>
                </a:rPr>
                <a:t>Container</a:t>
              </a:r>
              <a:br>
                <a:rPr lang="en-CA" sz="600">
                  <a:solidFill>
                    <a:srgbClr val="FFFFFF"/>
                  </a:solidFill>
                  <a:latin typeface="Trebuchet MS"/>
                  <a:ea typeface="Trebuchet MS"/>
                  <a:cs typeface="Trebuchet MS"/>
                  <a:sym typeface="Trebuchet MS"/>
                </a:rPr>
              </a:br>
              <a:r>
                <a:rPr lang="en-CA" sz="600">
                  <a:solidFill>
                    <a:srgbClr val="FFFFFF"/>
                  </a:solidFill>
                  <a:latin typeface="Trebuchet MS"/>
                  <a:ea typeface="Trebuchet MS"/>
                  <a:cs typeface="Trebuchet MS"/>
                  <a:sym typeface="Trebuchet MS"/>
                </a:rPr>
                <a:t>Toolkit</a:t>
              </a:r>
              <a:endParaRPr sz="700">
                <a:solidFill>
                  <a:srgbClr val="FFFFFF"/>
                </a:solidFill>
                <a:latin typeface="Trebuchet MS"/>
                <a:ea typeface="Trebuchet MS"/>
                <a:cs typeface="Trebuchet MS"/>
                <a:sym typeface="Trebuchet MS"/>
              </a:endParaRPr>
            </a:p>
          </p:txBody>
        </p:sp>
      </p:grpSp>
      <p:grpSp>
        <p:nvGrpSpPr>
          <p:cNvPr id="698" name="Google Shape;698;g2f3eb4f7df4_0_0"/>
          <p:cNvGrpSpPr/>
          <p:nvPr/>
        </p:nvGrpSpPr>
        <p:grpSpPr>
          <a:xfrm>
            <a:off x="6050145" y="3985884"/>
            <a:ext cx="591750" cy="437850"/>
            <a:chOff x="7010857" y="4872467"/>
            <a:chExt cx="1183500" cy="875700"/>
          </a:xfrm>
        </p:grpSpPr>
        <p:sp>
          <p:nvSpPr>
            <p:cNvPr id="699" name="Google Shape;699;g2f3eb4f7df4_0_0"/>
            <p:cNvSpPr/>
            <p:nvPr/>
          </p:nvSpPr>
          <p:spPr>
            <a:xfrm>
              <a:off x="7198784" y="4872467"/>
              <a:ext cx="984900" cy="875700"/>
            </a:xfrm>
            <a:prstGeom prst="cube">
              <a:avLst>
                <a:gd name="adj" fmla="val 25000"/>
              </a:avLst>
            </a:prstGeom>
            <a:solidFill>
              <a:srgbClr val="76B900"/>
            </a:solidFill>
            <a:ln>
              <a:noFill/>
            </a:ln>
          </p:spPr>
          <p:txBody>
            <a:bodyPr spcFirstLastPara="1" wrap="square" lIns="76200" tIns="38075" rIns="76200" bIns="38075" anchor="t" anchorCtr="0">
              <a:noAutofit/>
            </a:bodyPr>
            <a:lstStyle/>
            <a:p>
              <a:pPr marL="0" marR="0" lvl="0" indent="0" algn="ctr" rtl="0">
                <a:spcBef>
                  <a:spcPts val="0"/>
                </a:spcBef>
                <a:spcAft>
                  <a:spcPts val="0"/>
                </a:spcAft>
                <a:buNone/>
              </a:pPr>
              <a:endParaRPr sz="900">
                <a:solidFill>
                  <a:srgbClr val="FFFFFF"/>
                </a:solidFill>
                <a:latin typeface="Trebuchet MS"/>
                <a:ea typeface="Trebuchet MS"/>
                <a:cs typeface="Trebuchet MS"/>
                <a:sym typeface="Trebuchet MS"/>
              </a:endParaRPr>
            </a:p>
          </p:txBody>
        </p:sp>
        <p:sp>
          <p:nvSpPr>
            <p:cNvPr id="700" name="Google Shape;700;g2f3eb4f7df4_0_0"/>
            <p:cNvSpPr txBox="1"/>
            <p:nvPr/>
          </p:nvSpPr>
          <p:spPr>
            <a:xfrm>
              <a:off x="7010857" y="5209417"/>
              <a:ext cx="1183500" cy="424800"/>
            </a:xfrm>
            <a:prstGeom prst="rect">
              <a:avLst/>
            </a:prstGeom>
            <a:noFill/>
            <a:ln>
              <a:noFill/>
            </a:ln>
          </p:spPr>
          <p:txBody>
            <a:bodyPr spcFirstLastPara="1" wrap="square" lIns="45725" tIns="22850" rIns="45725" bIns="22850" anchor="ctr" anchorCtr="0">
              <a:noAutofit/>
            </a:bodyPr>
            <a:lstStyle/>
            <a:p>
              <a:pPr marL="0" marR="0" lvl="0" indent="0" algn="ctr" rtl="0">
                <a:lnSpc>
                  <a:spcPct val="90000"/>
                </a:lnSpc>
                <a:spcBef>
                  <a:spcPts val="0"/>
                </a:spcBef>
                <a:spcAft>
                  <a:spcPts val="0"/>
                </a:spcAft>
                <a:buNone/>
              </a:pPr>
              <a:r>
                <a:rPr lang="en-CA" sz="600">
                  <a:solidFill>
                    <a:srgbClr val="FFFFFF"/>
                  </a:solidFill>
                  <a:latin typeface="Trebuchet MS"/>
                  <a:ea typeface="Trebuchet MS"/>
                  <a:cs typeface="Trebuchet MS"/>
                  <a:sym typeface="Trebuchet MS"/>
                </a:rPr>
                <a:t>Device </a:t>
              </a:r>
              <a:endParaRPr sz="700">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CA" sz="600">
                  <a:solidFill>
                    <a:srgbClr val="FFFFFF"/>
                  </a:solidFill>
                  <a:latin typeface="Trebuchet MS"/>
                  <a:ea typeface="Trebuchet MS"/>
                  <a:cs typeface="Trebuchet MS"/>
                  <a:sym typeface="Trebuchet MS"/>
                </a:rPr>
                <a:t>Plugin</a:t>
              </a:r>
              <a:endParaRPr sz="700">
                <a:solidFill>
                  <a:srgbClr val="FFFFFF"/>
                </a:solidFill>
                <a:latin typeface="Trebuchet MS"/>
                <a:ea typeface="Trebuchet MS"/>
                <a:cs typeface="Trebuchet MS"/>
                <a:sym typeface="Trebuchet MS"/>
              </a:endParaRPr>
            </a:p>
          </p:txBody>
        </p:sp>
      </p:grpSp>
      <p:grpSp>
        <p:nvGrpSpPr>
          <p:cNvPr id="701" name="Google Shape;701;g2f3eb4f7df4_0_0"/>
          <p:cNvGrpSpPr/>
          <p:nvPr/>
        </p:nvGrpSpPr>
        <p:grpSpPr>
          <a:xfrm>
            <a:off x="9706264" y="3985873"/>
            <a:ext cx="595279" cy="437850"/>
            <a:chOff x="10047923" y="4872096"/>
            <a:chExt cx="1190559" cy="875700"/>
          </a:xfrm>
        </p:grpSpPr>
        <p:sp>
          <p:nvSpPr>
            <p:cNvPr id="702" name="Google Shape;702;g2f3eb4f7df4_0_0"/>
            <p:cNvSpPr/>
            <p:nvPr/>
          </p:nvSpPr>
          <p:spPr>
            <a:xfrm>
              <a:off x="10253581" y="4872096"/>
              <a:ext cx="984900" cy="875700"/>
            </a:xfrm>
            <a:prstGeom prst="cube">
              <a:avLst>
                <a:gd name="adj" fmla="val 25000"/>
              </a:avLst>
            </a:prstGeom>
            <a:solidFill>
              <a:srgbClr val="76B900"/>
            </a:solidFill>
            <a:ln>
              <a:noFill/>
            </a:ln>
          </p:spPr>
          <p:txBody>
            <a:bodyPr spcFirstLastPara="1" wrap="square" lIns="76200" tIns="38075" rIns="76200" bIns="38075" anchor="t" anchorCtr="0">
              <a:noAutofit/>
            </a:bodyPr>
            <a:lstStyle/>
            <a:p>
              <a:pPr marL="0" marR="0" lvl="0" indent="0" algn="ctr" rtl="0">
                <a:spcBef>
                  <a:spcPts val="0"/>
                </a:spcBef>
                <a:spcAft>
                  <a:spcPts val="0"/>
                </a:spcAft>
                <a:buNone/>
              </a:pPr>
              <a:endParaRPr sz="900">
                <a:solidFill>
                  <a:srgbClr val="FFFFFF"/>
                </a:solidFill>
                <a:latin typeface="Trebuchet MS"/>
                <a:ea typeface="Trebuchet MS"/>
                <a:cs typeface="Trebuchet MS"/>
                <a:sym typeface="Trebuchet MS"/>
              </a:endParaRPr>
            </a:p>
          </p:txBody>
        </p:sp>
        <p:sp>
          <p:nvSpPr>
            <p:cNvPr id="703" name="Google Shape;703;g2f3eb4f7df4_0_0"/>
            <p:cNvSpPr txBox="1"/>
            <p:nvPr/>
          </p:nvSpPr>
          <p:spPr>
            <a:xfrm>
              <a:off x="10047923" y="5186562"/>
              <a:ext cx="1183500" cy="424800"/>
            </a:xfrm>
            <a:prstGeom prst="rect">
              <a:avLst/>
            </a:prstGeom>
            <a:noFill/>
            <a:ln>
              <a:noFill/>
            </a:ln>
          </p:spPr>
          <p:txBody>
            <a:bodyPr spcFirstLastPara="1" wrap="square" lIns="45725" tIns="22850" rIns="45725" bIns="22850" anchor="ctr" anchorCtr="0">
              <a:noAutofit/>
            </a:bodyPr>
            <a:lstStyle/>
            <a:p>
              <a:pPr marL="0" marR="0" lvl="0" indent="0" algn="ctr" rtl="0">
                <a:lnSpc>
                  <a:spcPct val="90000"/>
                </a:lnSpc>
                <a:spcBef>
                  <a:spcPts val="0"/>
                </a:spcBef>
                <a:spcAft>
                  <a:spcPts val="0"/>
                </a:spcAft>
                <a:buNone/>
              </a:pPr>
              <a:r>
                <a:rPr lang="en-CA" sz="600">
                  <a:solidFill>
                    <a:srgbClr val="FFFFFF"/>
                  </a:solidFill>
                  <a:latin typeface="Trebuchet MS"/>
                  <a:ea typeface="Trebuchet MS"/>
                  <a:cs typeface="Trebuchet MS"/>
                  <a:sym typeface="Trebuchet MS"/>
                </a:rPr>
                <a:t>DCGM Exporter</a:t>
              </a:r>
              <a:endParaRPr sz="700">
                <a:solidFill>
                  <a:srgbClr val="FFFFFF"/>
                </a:solidFill>
              </a:endParaRPr>
            </a:p>
          </p:txBody>
        </p:sp>
      </p:grpSp>
      <p:cxnSp>
        <p:nvCxnSpPr>
          <p:cNvPr id="704" name="Google Shape;704;g2f3eb4f7df4_0_0"/>
          <p:cNvCxnSpPr>
            <a:stCxn id="685" idx="1"/>
            <a:endCxn id="705" idx="3"/>
          </p:cNvCxnSpPr>
          <p:nvPr/>
        </p:nvCxnSpPr>
        <p:spPr>
          <a:xfrm>
            <a:off x="9642925" y="4689525"/>
            <a:ext cx="0" cy="563700"/>
          </a:xfrm>
          <a:prstGeom prst="straightConnector1">
            <a:avLst/>
          </a:prstGeom>
          <a:noFill/>
          <a:ln w="19050" cap="flat" cmpd="sng">
            <a:solidFill>
              <a:srgbClr val="76B900"/>
            </a:solidFill>
            <a:prstDash val="solid"/>
            <a:round/>
            <a:headEnd type="none" w="med" len="med"/>
            <a:tailEnd type="triangle" w="med" len="med"/>
          </a:ln>
        </p:spPr>
      </p:cxnSp>
      <p:sp>
        <p:nvSpPr>
          <p:cNvPr id="706" name="Google Shape;706;g2f3eb4f7df4_0_0"/>
          <p:cNvSpPr/>
          <p:nvPr/>
        </p:nvSpPr>
        <p:spPr>
          <a:xfrm>
            <a:off x="3982713" y="4689525"/>
            <a:ext cx="860100" cy="876300"/>
          </a:xfrm>
          <a:prstGeom prst="curvedUpArrow">
            <a:avLst>
              <a:gd name="adj1" fmla="val 25000"/>
              <a:gd name="adj2" fmla="val 50000"/>
              <a:gd name="adj3" fmla="val 25000"/>
            </a:avLst>
          </a:prstGeom>
          <a:solidFill>
            <a:srgbClr val="76B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g2f3eb4f7df4_0_0"/>
          <p:cNvSpPr/>
          <p:nvPr/>
        </p:nvSpPr>
        <p:spPr>
          <a:xfrm>
            <a:off x="6518075" y="4689525"/>
            <a:ext cx="860100" cy="876300"/>
          </a:xfrm>
          <a:prstGeom prst="curvedUpArrow">
            <a:avLst>
              <a:gd name="adj1" fmla="val 25000"/>
              <a:gd name="adj2" fmla="val 50000"/>
              <a:gd name="adj3" fmla="val 25000"/>
            </a:avLst>
          </a:prstGeom>
          <a:solidFill>
            <a:srgbClr val="76B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g2f3eb4f7df4_0_0"/>
          <p:cNvSpPr txBox="1"/>
          <p:nvPr/>
        </p:nvSpPr>
        <p:spPr>
          <a:xfrm>
            <a:off x="3838613" y="5576800"/>
            <a:ext cx="1051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CA" sz="1200" b="1">
                <a:solidFill>
                  <a:srgbClr val="000000"/>
                </a:solidFill>
                <a:latin typeface="Trebuchet MS"/>
                <a:ea typeface="Trebuchet MS"/>
                <a:cs typeface="Trebuchet MS"/>
                <a:sym typeface="Trebuchet MS"/>
              </a:rPr>
              <a:t>Validation</a:t>
            </a:r>
            <a:endParaRPr sz="1200" b="1">
              <a:latin typeface="Trebuchet MS"/>
              <a:ea typeface="Trebuchet MS"/>
              <a:cs typeface="Trebuchet MS"/>
              <a:sym typeface="Trebuchet MS"/>
            </a:endParaRPr>
          </a:p>
        </p:txBody>
      </p:sp>
      <p:sp>
        <p:nvSpPr>
          <p:cNvPr id="709" name="Google Shape;709;g2f3eb4f7df4_0_0"/>
          <p:cNvSpPr txBox="1"/>
          <p:nvPr/>
        </p:nvSpPr>
        <p:spPr>
          <a:xfrm>
            <a:off x="6422225" y="5576800"/>
            <a:ext cx="1051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200" b="1">
                <a:solidFill>
                  <a:srgbClr val="000000"/>
                </a:solidFill>
                <a:latin typeface="Trebuchet MS"/>
                <a:ea typeface="Trebuchet MS"/>
                <a:cs typeface="Trebuchet MS"/>
                <a:sym typeface="Trebuchet MS"/>
              </a:rPr>
              <a:t>Validation</a:t>
            </a:r>
            <a:endParaRPr sz="1200" b="1">
              <a:latin typeface="Trebuchet MS"/>
              <a:ea typeface="Trebuchet MS"/>
              <a:cs typeface="Trebuchet MS"/>
              <a:sym typeface="Trebuchet MS"/>
            </a:endParaRPr>
          </a:p>
        </p:txBody>
      </p:sp>
      <p:sp>
        <p:nvSpPr>
          <p:cNvPr id="710" name="Google Shape;710;g2f3eb4f7df4_0_0"/>
          <p:cNvSpPr/>
          <p:nvPr/>
        </p:nvSpPr>
        <p:spPr>
          <a:xfrm>
            <a:off x="6827683" y="3985800"/>
            <a:ext cx="492600" cy="438000"/>
          </a:xfrm>
          <a:prstGeom prst="cube">
            <a:avLst>
              <a:gd name="adj" fmla="val 25000"/>
            </a:avLst>
          </a:prstGeom>
          <a:solidFill>
            <a:srgbClr val="76B900"/>
          </a:solidFill>
          <a:ln>
            <a:noFill/>
          </a:ln>
        </p:spPr>
        <p:txBody>
          <a:bodyPr spcFirstLastPara="1" wrap="square" lIns="76200" tIns="38075" rIns="76200" bIns="38075" anchor="t" anchorCtr="0">
            <a:noAutofit/>
          </a:bodyPr>
          <a:lstStyle/>
          <a:p>
            <a:pPr marL="0" marR="0" lvl="0" indent="0" algn="ctr" rtl="0">
              <a:spcBef>
                <a:spcPts val="0"/>
              </a:spcBef>
              <a:spcAft>
                <a:spcPts val="0"/>
              </a:spcAft>
              <a:buNone/>
            </a:pPr>
            <a:endParaRPr sz="900">
              <a:solidFill>
                <a:srgbClr val="FFFFFF"/>
              </a:solidFill>
              <a:latin typeface="Trebuchet MS"/>
              <a:ea typeface="Trebuchet MS"/>
              <a:cs typeface="Trebuchet MS"/>
              <a:sym typeface="Trebuchet MS"/>
            </a:endParaRPr>
          </a:p>
        </p:txBody>
      </p:sp>
      <p:sp>
        <p:nvSpPr>
          <p:cNvPr id="711" name="Google Shape;711;g2f3eb4f7df4_0_0"/>
          <p:cNvSpPr txBox="1"/>
          <p:nvPr/>
        </p:nvSpPr>
        <p:spPr>
          <a:xfrm>
            <a:off x="6728370" y="4136550"/>
            <a:ext cx="591900" cy="212400"/>
          </a:xfrm>
          <a:prstGeom prst="rect">
            <a:avLst/>
          </a:prstGeom>
          <a:noFill/>
          <a:ln>
            <a:noFill/>
          </a:ln>
        </p:spPr>
        <p:txBody>
          <a:bodyPr spcFirstLastPara="1" wrap="square" lIns="45725" tIns="22850" rIns="45725" bIns="22850" anchor="ctr" anchorCtr="0">
            <a:noAutofit/>
          </a:bodyPr>
          <a:lstStyle/>
          <a:p>
            <a:pPr marL="0" marR="0" lvl="0" indent="0" algn="ctr" rtl="0">
              <a:lnSpc>
                <a:spcPct val="90000"/>
              </a:lnSpc>
              <a:spcBef>
                <a:spcPts val="0"/>
              </a:spcBef>
              <a:spcAft>
                <a:spcPts val="0"/>
              </a:spcAft>
              <a:buNone/>
            </a:pPr>
            <a:r>
              <a:rPr lang="en-CA" sz="600">
                <a:solidFill>
                  <a:srgbClr val="FFFFFF"/>
                </a:solidFill>
                <a:latin typeface="Trebuchet MS"/>
                <a:ea typeface="Trebuchet MS"/>
                <a:cs typeface="Trebuchet MS"/>
                <a:sym typeface="Trebuchet MS"/>
              </a:rPr>
              <a:t>GPU </a:t>
            </a:r>
            <a:endParaRPr sz="600">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CA" sz="600">
                <a:solidFill>
                  <a:srgbClr val="FFFFFF"/>
                </a:solidFill>
                <a:latin typeface="Trebuchet MS"/>
                <a:ea typeface="Trebuchet MS"/>
                <a:cs typeface="Trebuchet MS"/>
                <a:sym typeface="Trebuchet MS"/>
              </a:rPr>
              <a:t>Feature Discovery</a:t>
            </a:r>
            <a:endParaRPr sz="700">
              <a:solidFill>
                <a:srgbClr val="FFFFFF"/>
              </a:solidFill>
              <a:latin typeface="Trebuchet MS"/>
              <a:ea typeface="Trebuchet MS"/>
              <a:cs typeface="Trebuchet MS"/>
              <a:sym typeface="Trebuchet MS"/>
            </a:endParaRPr>
          </a:p>
        </p:txBody>
      </p:sp>
      <p:grpSp>
        <p:nvGrpSpPr>
          <p:cNvPr id="712" name="Google Shape;712;g2f3eb4f7df4_0_0"/>
          <p:cNvGrpSpPr/>
          <p:nvPr/>
        </p:nvGrpSpPr>
        <p:grpSpPr>
          <a:xfrm>
            <a:off x="8944264" y="3985873"/>
            <a:ext cx="595279" cy="437850"/>
            <a:chOff x="10047923" y="4872096"/>
            <a:chExt cx="1190559" cy="875700"/>
          </a:xfrm>
        </p:grpSpPr>
        <p:sp>
          <p:nvSpPr>
            <p:cNvPr id="713" name="Google Shape;713;g2f3eb4f7df4_0_0"/>
            <p:cNvSpPr/>
            <p:nvPr/>
          </p:nvSpPr>
          <p:spPr>
            <a:xfrm>
              <a:off x="10253581" y="4872096"/>
              <a:ext cx="984900" cy="875700"/>
            </a:xfrm>
            <a:prstGeom prst="cube">
              <a:avLst>
                <a:gd name="adj" fmla="val 25000"/>
              </a:avLst>
            </a:prstGeom>
            <a:solidFill>
              <a:srgbClr val="76B900"/>
            </a:solidFill>
            <a:ln>
              <a:noFill/>
            </a:ln>
          </p:spPr>
          <p:txBody>
            <a:bodyPr spcFirstLastPara="1" wrap="square" lIns="76200" tIns="38075" rIns="76200" bIns="38075" anchor="t" anchorCtr="0">
              <a:noAutofit/>
            </a:bodyPr>
            <a:lstStyle/>
            <a:p>
              <a:pPr marL="0" marR="0" lvl="0" indent="0" algn="ctr" rtl="0">
                <a:spcBef>
                  <a:spcPts val="0"/>
                </a:spcBef>
                <a:spcAft>
                  <a:spcPts val="0"/>
                </a:spcAft>
                <a:buNone/>
              </a:pPr>
              <a:endParaRPr sz="900">
                <a:solidFill>
                  <a:srgbClr val="FFFFFF"/>
                </a:solidFill>
                <a:latin typeface="Trebuchet MS"/>
                <a:ea typeface="Trebuchet MS"/>
                <a:cs typeface="Trebuchet MS"/>
                <a:sym typeface="Trebuchet MS"/>
              </a:endParaRPr>
            </a:p>
          </p:txBody>
        </p:sp>
        <p:sp>
          <p:nvSpPr>
            <p:cNvPr id="714" name="Google Shape;714;g2f3eb4f7df4_0_0"/>
            <p:cNvSpPr txBox="1"/>
            <p:nvPr/>
          </p:nvSpPr>
          <p:spPr>
            <a:xfrm>
              <a:off x="10047923" y="5186562"/>
              <a:ext cx="1183500" cy="424800"/>
            </a:xfrm>
            <a:prstGeom prst="rect">
              <a:avLst/>
            </a:prstGeom>
            <a:noFill/>
            <a:ln>
              <a:noFill/>
            </a:ln>
          </p:spPr>
          <p:txBody>
            <a:bodyPr spcFirstLastPara="1" wrap="square" lIns="45725" tIns="22850" rIns="45725" bIns="22850" anchor="ctr" anchorCtr="0">
              <a:noAutofit/>
            </a:bodyPr>
            <a:lstStyle/>
            <a:p>
              <a:pPr marL="0" marR="0" lvl="0" indent="0" algn="ctr" rtl="0">
                <a:lnSpc>
                  <a:spcPct val="90000"/>
                </a:lnSpc>
                <a:spcBef>
                  <a:spcPts val="0"/>
                </a:spcBef>
                <a:spcAft>
                  <a:spcPts val="0"/>
                </a:spcAft>
                <a:buNone/>
              </a:pPr>
              <a:r>
                <a:rPr lang="en-CA" sz="600">
                  <a:solidFill>
                    <a:srgbClr val="FFFFFF"/>
                  </a:solidFill>
                  <a:latin typeface="Trebuchet MS"/>
                  <a:ea typeface="Trebuchet MS"/>
                  <a:cs typeface="Trebuchet MS"/>
                  <a:sym typeface="Trebuchet MS"/>
                </a:rPr>
                <a:t>DCGM</a:t>
              </a:r>
              <a:endParaRPr sz="700">
                <a:solidFill>
                  <a:srgbClr val="FFFFFF"/>
                </a:solidFill>
                <a:latin typeface="Trebuchet MS"/>
                <a:ea typeface="Trebuchet MS"/>
                <a:cs typeface="Trebuchet MS"/>
                <a:sym typeface="Trebuchet MS"/>
              </a:endParaRPr>
            </a:p>
          </p:txBody>
        </p:sp>
      </p:grpSp>
      <p:sp>
        <p:nvSpPr>
          <p:cNvPr id="715" name="Google Shape;715;g2f3eb4f7df4_0_0"/>
          <p:cNvSpPr/>
          <p:nvPr/>
        </p:nvSpPr>
        <p:spPr>
          <a:xfrm>
            <a:off x="7506561" y="3978878"/>
            <a:ext cx="492600" cy="438000"/>
          </a:xfrm>
          <a:prstGeom prst="cube">
            <a:avLst>
              <a:gd name="adj" fmla="val 25000"/>
            </a:avLst>
          </a:prstGeom>
          <a:solidFill>
            <a:srgbClr val="76B900"/>
          </a:solidFill>
          <a:ln>
            <a:noFill/>
          </a:ln>
        </p:spPr>
        <p:txBody>
          <a:bodyPr spcFirstLastPara="1" wrap="square" lIns="76200" tIns="38075" rIns="76200" bIns="38075" anchor="t" anchorCtr="0">
            <a:noAutofit/>
          </a:bodyPr>
          <a:lstStyle/>
          <a:p>
            <a:pPr marL="0" marR="0" lvl="0" indent="0" algn="ctr" rtl="0">
              <a:spcBef>
                <a:spcPts val="0"/>
              </a:spcBef>
              <a:spcAft>
                <a:spcPts val="0"/>
              </a:spcAft>
              <a:buNone/>
            </a:pPr>
            <a:endParaRPr sz="900">
              <a:solidFill>
                <a:srgbClr val="FFFFFF"/>
              </a:solidFill>
              <a:latin typeface="Trebuchet MS"/>
              <a:ea typeface="Trebuchet MS"/>
              <a:cs typeface="Trebuchet MS"/>
              <a:sym typeface="Trebuchet MS"/>
            </a:endParaRPr>
          </a:p>
        </p:txBody>
      </p:sp>
      <p:sp>
        <p:nvSpPr>
          <p:cNvPr id="716" name="Google Shape;716;g2f3eb4f7df4_0_0"/>
          <p:cNvSpPr txBox="1"/>
          <p:nvPr/>
        </p:nvSpPr>
        <p:spPr>
          <a:xfrm>
            <a:off x="7407248" y="4129628"/>
            <a:ext cx="591900" cy="212400"/>
          </a:xfrm>
          <a:prstGeom prst="rect">
            <a:avLst/>
          </a:prstGeom>
          <a:noFill/>
          <a:ln>
            <a:noFill/>
          </a:ln>
        </p:spPr>
        <p:txBody>
          <a:bodyPr spcFirstLastPara="1" wrap="square" lIns="45725" tIns="22850" rIns="45725" bIns="22850" anchor="ctr" anchorCtr="0">
            <a:noAutofit/>
          </a:bodyPr>
          <a:lstStyle/>
          <a:p>
            <a:pPr marL="0" marR="0" lvl="0" indent="0" algn="ctr" rtl="0">
              <a:lnSpc>
                <a:spcPct val="90000"/>
              </a:lnSpc>
              <a:spcBef>
                <a:spcPts val="0"/>
              </a:spcBef>
              <a:spcAft>
                <a:spcPts val="0"/>
              </a:spcAft>
              <a:buNone/>
            </a:pPr>
            <a:r>
              <a:rPr lang="en-CA" sz="600">
                <a:solidFill>
                  <a:srgbClr val="FFFFFF"/>
                </a:solidFill>
                <a:latin typeface="Trebuchet MS"/>
                <a:ea typeface="Trebuchet MS"/>
                <a:cs typeface="Trebuchet MS"/>
                <a:sym typeface="Trebuchet MS"/>
              </a:rPr>
              <a:t>MIG </a:t>
            </a:r>
            <a:br>
              <a:rPr lang="en-CA" sz="600">
                <a:solidFill>
                  <a:srgbClr val="FFFFFF"/>
                </a:solidFill>
                <a:latin typeface="Trebuchet MS"/>
                <a:ea typeface="Trebuchet MS"/>
                <a:cs typeface="Trebuchet MS"/>
                <a:sym typeface="Trebuchet MS"/>
              </a:rPr>
            </a:br>
            <a:r>
              <a:rPr lang="en-CA" sz="600">
                <a:solidFill>
                  <a:srgbClr val="FFFFFF"/>
                </a:solidFill>
                <a:latin typeface="Trebuchet MS"/>
                <a:ea typeface="Trebuchet MS"/>
                <a:cs typeface="Trebuchet MS"/>
                <a:sym typeface="Trebuchet MS"/>
              </a:rPr>
              <a:t>Manager</a:t>
            </a:r>
            <a:endParaRPr sz="700">
              <a:solidFill>
                <a:srgbClr val="FFFFFF"/>
              </a:solidFill>
              <a:latin typeface="Trebuchet MS"/>
              <a:ea typeface="Trebuchet MS"/>
              <a:cs typeface="Trebuchet MS"/>
              <a:sym typeface="Trebuchet MS"/>
            </a:endParaRPr>
          </a:p>
        </p:txBody>
      </p:sp>
      <p:grpSp>
        <p:nvGrpSpPr>
          <p:cNvPr id="717" name="Google Shape;717;g2f3eb4f7df4_0_0"/>
          <p:cNvGrpSpPr/>
          <p:nvPr/>
        </p:nvGrpSpPr>
        <p:grpSpPr>
          <a:xfrm>
            <a:off x="1603882" y="4016898"/>
            <a:ext cx="595279" cy="437850"/>
            <a:chOff x="8219073" y="4872096"/>
            <a:chExt cx="1190559" cy="875700"/>
          </a:xfrm>
        </p:grpSpPr>
        <p:sp>
          <p:nvSpPr>
            <p:cNvPr id="718" name="Google Shape;718;g2f3eb4f7df4_0_0"/>
            <p:cNvSpPr/>
            <p:nvPr/>
          </p:nvSpPr>
          <p:spPr>
            <a:xfrm>
              <a:off x="8424731" y="4872096"/>
              <a:ext cx="984900" cy="875700"/>
            </a:xfrm>
            <a:prstGeom prst="cube">
              <a:avLst>
                <a:gd name="adj" fmla="val 25000"/>
              </a:avLst>
            </a:prstGeom>
            <a:solidFill>
              <a:srgbClr val="FF9900"/>
            </a:solidFill>
            <a:ln>
              <a:noFill/>
            </a:ln>
          </p:spPr>
          <p:txBody>
            <a:bodyPr spcFirstLastPara="1" wrap="square" lIns="76200" tIns="38075" rIns="76200" bIns="38075" anchor="t" anchorCtr="0">
              <a:noAutofit/>
            </a:bodyPr>
            <a:lstStyle/>
            <a:p>
              <a:pPr marL="0" marR="0" lvl="0" indent="0" algn="ctr" rtl="0">
                <a:spcBef>
                  <a:spcPts val="0"/>
                </a:spcBef>
                <a:spcAft>
                  <a:spcPts val="0"/>
                </a:spcAft>
                <a:buNone/>
              </a:pPr>
              <a:endParaRPr sz="900">
                <a:solidFill>
                  <a:srgbClr val="FFFFFF"/>
                </a:solidFill>
                <a:latin typeface="Trebuchet MS"/>
                <a:ea typeface="Trebuchet MS"/>
                <a:cs typeface="Trebuchet MS"/>
                <a:sym typeface="Trebuchet MS"/>
              </a:endParaRPr>
            </a:p>
          </p:txBody>
        </p:sp>
        <p:sp>
          <p:nvSpPr>
            <p:cNvPr id="719" name="Google Shape;719;g2f3eb4f7df4_0_0"/>
            <p:cNvSpPr txBox="1"/>
            <p:nvPr/>
          </p:nvSpPr>
          <p:spPr>
            <a:xfrm>
              <a:off x="8219073" y="5186562"/>
              <a:ext cx="1183500" cy="424800"/>
            </a:xfrm>
            <a:prstGeom prst="rect">
              <a:avLst/>
            </a:prstGeom>
            <a:noFill/>
            <a:ln>
              <a:noFill/>
            </a:ln>
          </p:spPr>
          <p:txBody>
            <a:bodyPr spcFirstLastPara="1" wrap="square" lIns="45725" tIns="22850" rIns="45725" bIns="22850" anchor="ctr" anchorCtr="0">
              <a:noAutofit/>
            </a:bodyPr>
            <a:lstStyle/>
            <a:p>
              <a:pPr marL="0" marR="0" lvl="0" indent="0" algn="ctr" rtl="0">
                <a:lnSpc>
                  <a:spcPct val="90000"/>
                </a:lnSpc>
                <a:spcBef>
                  <a:spcPts val="0"/>
                </a:spcBef>
                <a:spcAft>
                  <a:spcPts val="0"/>
                </a:spcAft>
                <a:buNone/>
              </a:pPr>
              <a:r>
                <a:rPr lang="en-CA" sz="600">
                  <a:solidFill>
                    <a:srgbClr val="FFFFFF"/>
                  </a:solidFill>
                  <a:latin typeface="Trebuchet MS"/>
                  <a:ea typeface="Trebuchet MS"/>
                  <a:cs typeface="Trebuchet MS"/>
                  <a:sym typeface="Trebuchet MS"/>
                </a:rPr>
                <a:t>NFD</a:t>
              </a:r>
              <a:endParaRPr sz="700">
                <a:solidFill>
                  <a:srgbClr val="FFFFFF"/>
                </a:solidFill>
                <a:latin typeface="Trebuchet MS"/>
                <a:ea typeface="Trebuchet MS"/>
                <a:cs typeface="Trebuchet MS"/>
                <a:sym typeface="Trebuchet MS"/>
              </a:endParaRPr>
            </a:p>
          </p:txBody>
        </p:sp>
      </p:grpSp>
      <p:grpSp>
        <p:nvGrpSpPr>
          <p:cNvPr id="720" name="Google Shape;720;g2f3eb4f7df4_0_0"/>
          <p:cNvGrpSpPr/>
          <p:nvPr/>
        </p:nvGrpSpPr>
        <p:grpSpPr>
          <a:xfrm>
            <a:off x="5469052" y="2596026"/>
            <a:ext cx="1307106" cy="492319"/>
            <a:chOff x="8401062" y="4872096"/>
            <a:chExt cx="1008570" cy="875700"/>
          </a:xfrm>
        </p:grpSpPr>
        <p:sp>
          <p:nvSpPr>
            <p:cNvPr id="721" name="Google Shape;721;g2f3eb4f7df4_0_0"/>
            <p:cNvSpPr/>
            <p:nvPr/>
          </p:nvSpPr>
          <p:spPr>
            <a:xfrm>
              <a:off x="8424731" y="4872096"/>
              <a:ext cx="984900" cy="875700"/>
            </a:xfrm>
            <a:prstGeom prst="cube">
              <a:avLst>
                <a:gd name="adj" fmla="val 25000"/>
              </a:avLst>
            </a:prstGeom>
            <a:solidFill>
              <a:srgbClr val="76B900"/>
            </a:solidFill>
            <a:ln>
              <a:noFill/>
            </a:ln>
          </p:spPr>
          <p:txBody>
            <a:bodyPr spcFirstLastPara="1" wrap="square" lIns="76200" tIns="38075" rIns="76200" bIns="38075" anchor="t" anchorCtr="0">
              <a:noAutofit/>
            </a:bodyPr>
            <a:lstStyle/>
            <a:p>
              <a:pPr marL="0" marR="0" lvl="0" indent="0" algn="ctr" rtl="0">
                <a:spcBef>
                  <a:spcPts val="0"/>
                </a:spcBef>
                <a:spcAft>
                  <a:spcPts val="0"/>
                </a:spcAft>
                <a:buNone/>
              </a:pPr>
              <a:endParaRPr sz="900">
                <a:solidFill>
                  <a:srgbClr val="FFFFFF"/>
                </a:solidFill>
                <a:latin typeface="Trebuchet MS"/>
                <a:ea typeface="Trebuchet MS"/>
                <a:cs typeface="Trebuchet MS"/>
                <a:sym typeface="Trebuchet MS"/>
              </a:endParaRPr>
            </a:p>
          </p:txBody>
        </p:sp>
        <p:sp>
          <p:nvSpPr>
            <p:cNvPr id="722" name="Google Shape;722;g2f3eb4f7df4_0_0"/>
            <p:cNvSpPr txBox="1"/>
            <p:nvPr/>
          </p:nvSpPr>
          <p:spPr>
            <a:xfrm>
              <a:off x="8401062" y="5186574"/>
              <a:ext cx="1001400" cy="424800"/>
            </a:xfrm>
            <a:prstGeom prst="rect">
              <a:avLst/>
            </a:prstGeom>
            <a:noFill/>
            <a:ln>
              <a:noFill/>
            </a:ln>
          </p:spPr>
          <p:txBody>
            <a:bodyPr spcFirstLastPara="1" wrap="square" lIns="45725" tIns="22850" rIns="45725" bIns="22850" anchor="ctr" anchorCtr="0">
              <a:noAutofit/>
            </a:bodyPr>
            <a:lstStyle/>
            <a:p>
              <a:pPr marL="0" marR="0" lvl="0" indent="0" algn="ctr" rtl="0">
                <a:lnSpc>
                  <a:spcPct val="90000"/>
                </a:lnSpc>
                <a:spcBef>
                  <a:spcPts val="0"/>
                </a:spcBef>
                <a:spcAft>
                  <a:spcPts val="0"/>
                </a:spcAft>
                <a:buNone/>
              </a:pPr>
              <a:r>
                <a:rPr lang="en-CA" sz="1000">
                  <a:solidFill>
                    <a:srgbClr val="FFFFFF"/>
                  </a:solidFill>
                  <a:latin typeface="Trebuchet MS"/>
                  <a:ea typeface="Trebuchet MS"/>
                  <a:cs typeface="Trebuchet MS"/>
                  <a:sym typeface="Trebuchet MS"/>
                </a:rPr>
                <a:t>GPU Operator</a:t>
              </a:r>
              <a:endParaRPr sz="1000">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CA" sz="1000">
                  <a:solidFill>
                    <a:srgbClr val="FFFFFF"/>
                  </a:solidFill>
                  <a:latin typeface="Trebuchet MS"/>
                  <a:ea typeface="Trebuchet MS"/>
                  <a:cs typeface="Trebuchet MS"/>
                  <a:sym typeface="Trebuchet MS"/>
                </a:rPr>
                <a:t>Controller</a:t>
              </a:r>
              <a:endParaRPr sz="1000">
                <a:solidFill>
                  <a:srgbClr val="FFFFFF"/>
                </a:solidFill>
                <a:latin typeface="Trebuchet MS"/>
                <a:ea typeface="Trebuchet MS"/>
                <a:cs typeface="Trebuchet MS"/>
                <a:sym typeface="Trebuchet MS"/>
              </a:endParaRPr>
            </a:p>
          </p:txBody>
        </p:sp>
      </p:grpSp>
      <p:cxnSp>
        <p:nvCxnSpPr>
          <p:cNvPr id="723" name="Google Shape;723;g2f3eb4f7df4_0_0"/>
          <p:cNvCxnSpPr/>
          <p:nvPr/>
        </p:nvCxnSpPr>
        <p:spPr>
          <a:xfrm>
            <a:off x="6109913" y="3088350"/>
            <a:ext cx="1500" cy="183900"/>
          </a:xfrm>
          <a:prstGeom prst="straightConnector1">
            <a:avLst/>
          </a:prstGeom>
          <a:noFill/>
          <a:ln w="19050" cap="flat" cmpd="sng">
            <a:solidFill>
              <a:srgbClr val="76B900"/>
            </a:solidFill>
            <a:prstDash val="solid"/>
            <a:round/>
            <a:headEnd type="none" w="med" len="med"/>
            <a:tailEnd type="triangle" w="med" len="med"/>
          </a:ln>
        </p:spPr>
      </p:cxnSp>
      <p:sp>
        <p:nvSpPr>
          <p:cNvPr id="724" name="Google Shape;724;g2f3eb4f7df4_0_0"/>
          <p:cNvSpPr txBox="1"/>
          <p:nvPr/>
        </p:nvSpPr>
        <p:spPr>
          <a:xfrm>
            <a:off x="2212913" y="1468541"/>
            <a:ext cx="8001000" cy="492300"/>
          </a:xfrm>
          <a:prstGeom prst="rect">
            <a:avLst/>
          </a:prstGeom>
          <a:noFill/>
          <a:ln>
            <a:noFill/>
          </a:ln>
        </p:spPr>
        <p:txBody>
          <a:bodyPr spcFirstLastPara="1" wrap="square" lIns="45725" tIns="22850" rIns="45725" bIns="22850" anchor="b" anchorCtr="0">
            <a:noAutofit/>
          </a:bodyPr>
          <a:lstStyle/>
          <a:p>
            <a:pPr marL="0" lvl="0" indent="0" algn="ctr" rtl="0">
              <a:lnSpc>
                <a:spcPct val="90000"/>
              </a:lnSpc>
              <a:spcBef>
                <a:spcPts val="0"/>
              </a:spcBef>
              <a:spcAft>
                <a:spcPts val="0"/>
              </a:spcAft>
              <a:buNone/>
            </a:pPr>
            <a:endParaRPr sz="1700" b="1">
              <a:latin typeface="Montserrat"/>
              <a:ea typeface="Montserrat"/>
              <a:cs typeface="Montserrat"/>
              <a:sym typeface="Montserrat"/>
            </a:endParaRPr>
          </a:p>
        </p:txBody>
      </p:sp>
      <p:sp>
        <p:nvSpPr>
          <p:cNvPr id="725" name="Google Shape;725;g2f3eb4f7df4_0_0"/>
          <p:cNvSpPr txBox="1"/>
          <p:nvPr/>
        </p:nvSpPr>
        <p:spPr>
          <a:xfrm>
            <a:off x="4143800" y="2093750"/>
            <a:ext cx="3957600" cy="437700"/>
          </a:xfrm>
          <a:prstGeom prst="rect">
            <a:avLst/>
          </a:prstGeom>
          <a:noFill/>
          <a:ln>
            <a:noFill/>
          </a:ln>
        </p:spPr>
        <p:txBody>
          <a:bodyPr spcFirstLastPara="1" wrap="square" lIns="45725" tIns="22850" rIns="45725" bIns="22850" anchor="t" anchorCtr="0">
            <a:noAutofit/>
          </a:bodyPr>
          <a:lstStyle/>
          <a:p>
            <a:pPr marL="0" lvl="0" indent="0" algn="ctr" rtl="0">
              <a:lnSpc>
                <a:spcPct val="90000"/>
              </a:lnSpc>
              <a:spcBef>
                <a:spcPts val="800"/>
              </a:spcBef>
              <a:spcAft>
                <a:spcPts val="800"/>
              </a:spcAft>
              <a:buNone/>
            </a:pPr>
            <a:r>
              <a:rPr lang="en-CA" sz="1100">
                <a:solidFill>
                  <a:srgbClr val="76B900"/>
                </a:solidFill>
                <a:latin typeface="Montserrat"/>
                <a:ea typeface="Montserrat"/>
                <a:cs typeface="Montserrat"/>
                <a:sym typeface="Montserrat"/>
              </a:rPr>
              <a:t>Orchestrates all Components</a:t>
            </a:r>
            <a:endParaRPr sz="1100">
              <a:solidFill>
                <a:srgbClr val="76B900"/>
              </a:solidFill>
              <a:latin typeface="Montserrat"/>
              <a:ea typeface="Montserrat"/>
              <a:cs typeface="Montserrat"/>
              <a:sym typeface="Montserrat"/>
            </a:endParaRPr>
          </a:p>
        </p:txBody>
      </p:sp>
      <p:sp>
        <p:nvSpPr>
          <p:cNvPr id="726" name="Google Shape;726;g2f3eb4f7df4_0_0"/>
          <p:cNvSpPr/>
          <p:nvPr/>
        </p:nvSpPr>
        <p:spPr>
          <a:xfrm>
            <a:off x="7118450" y="2657543"/>
            <a:ext cx="591900" cy="369300"/>
          </a:xfrm>
          <a:prstGeom prst="curvedLeftArrow">
            <a:avLst>
              <a:gd name="adj1" fmla="val 25000"/>
              <a:gd name="adj2" fmla="val 50000"/>
              <a:gd name="adj3" fmla="val 25000"/>
            </a:avLst>
          </a:prstGeom>
          <a:solidFill>
            <a:srgbClr val="76B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g2f3eb4f7df4_0_0"/>
          <p:cNvSpPr/>
          <p:nvPr/>
        </p:nvSpPr>
        <p:spPr>
          <a:xfrm>
            <a:off x="8111425" y="2302947"/>
            <a:ext cx="988500" cy="492300"/>
          </a:xfrm>
          <a:prstGeom prst="rect">
            <a:avLst/>
          </a:prstGeom>
          <a:solidFill>
            <a:srgbClr val="76B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900">
                <a:solidFill>
                  <a:srgbClr val="FFFFFF"/>
                </a:solidFill>
                <a:latin typeface="Trebuchet MS"/>
                <a:ea typeface="Trebuchet MS"/>
                <a:cs typeface="Trebuchet MS"/>
                <a:sym typeface="Trebuchet MS"/>
              </a:rPr>
              <a:t>ClusterPolicy</a:t>
            </a:r>
            <a:endParaRPr sz="900">
              <a:solidFill>
                <a:srgbClr val="FFFFFF"/>
              </a:solidFill>
              <a:latin typeface="Trebuchet MS"/>
              <a:ea typeface="Trebuchet MS"/>
              <a:cs typeface="Trebuchet MS"/>
              <a:sym typeface="Trebuchet MS"/>
            </a:endParaRPr>
          </a:p>
        </p:txBody>
      </p:sp>
      <p:sp>
        <p:nvSpPr>
          <p:cNvPr id="728" name="Google Shape;728;g2f3eb4f7df4_0_0"/>
          <p:cNvSpPr txBox="1"/>
          <p:nvPr/>
        </p:nvSpPr>
        <p:spPr>
          <a:xfrm>
            <a:off x="6798500" y="2933550"/>
            <a:ext cx="1231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000" b="1">
                <a:solidFill>
                  <a:srgbClr val="000000"/>
                </a:solidFill>
                <a:latin typeface="Trebuchet MS"/>
                <a:ea typeface="Trebuchet MS"/>
                <a:cs typeface="Trebuchet MS"/>
                <a:sym typeface="Trebuchet MS"/>
              </a:rPr>
              <a:t>Reconciliation</a:t>
            </a:r>
            <a:endParaRPr sz="1000" b="1">
              <a:latin typeface="Trebuchet MS"/>
              <a:ea typeface="Trebuchet MS"/>
              <a:cs typeface="Trebuchet MS"/>
              <a:sym typeface="Trebuchet MS"/>
            </a:endParaRPr>
          </a:p>
        </p:txBody>
      </p:sp>
      <p:sp>
        <p:nvSpPr>
          <p:cNvPr id="729" name="Google Shape;729;g2f3eb4f7df4_0_0"/>
          <p:cNvSpPr txBox="1"/>
          <p:nvPr/>
        </p:nvSpPr>
        <p:spPr>
          <a:xfrm>
            <a:off x="1544475" y="4786725"/>
            <a:ext cx="1051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CA" sz="1200" b="1">
                <a:latin typeface="Trebuchet MS"/>
                <a:ea typeface="Trebuchet MS"/>
                <a:cs typeface="Trebuchet MS"/>
                <a:sym typeface="Trebuchet MS"/>
              </a:rPr>
              <a:t>Label nodes</a:t>
            </a:r>
            <a:endParaRPr sz="1200" b="1">
              <a:latin typeface="Trebuchet MS"/>
              <a:ea typeface="Trebuchet MS"/>
              <a:cs typeface="Trebuchet MS"/>
              <a:sym typeface="Trebuchet MS"/>
            </a:endParaRPr>
          </a:p>
        </p:txBody>
      </p:sp>
      <p:sp>
        <p:nvSpPr>
          <p:cNvPr id="730" name="Google Shape;730;g2f3eb4f7df4_0_0"/>
          <p:cNvSpPr/>
          <p:nvPr/>
        </p:nvSpPr>
        <p:spPr>
          <a:xfrm>
            <a:off x="9005825" y="5253225"/>
            <a:ext cx="1307100" cy="876300"/>
          </a:xfrm>
          <a:prstGeom prst="snip1Rect">
            <a:avLst>
              <a:gd name="adj" fmla="val 16667"/>
            </a:avLst>
          </a:prstGeom>
          <a:solidFill>
            <a:srgbClr val="4A86E8"/>
          </a:solidFill>
          <a:ln w="9525" cap="flat" cmpd="sng">
            <a:solidFill>
              <a:srgbClr val="76B9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rebuchet MS"/>
              <a:ea typeface="Trebuchet MS"/>
              <a:cs typeface="Trebuchet MS"/>
              <a:sym typeface="Trebuchet MS"/>
            </a:endParaRPr>
          </a:p>
          <a:p>
            <a:pPr marL="0" lvl="0" indent="0" algn="ctr" rtl="0">
              <a:spcBef>
                <a:spcPts val="0"/>
              </a:spcBef>
              <a:spcAft>
                <a:spcPts val="0"/>
              </a:spcAft>
              <a:buNone/>
            </a:pPr>
            <a:r>
              <a:rPr lang="en-CA">
                <a:latin typeface="Trebuchet MS"/>
                <a:ea typeface="Trebuchet MS"/>
                <a:cs typeface="Trebuchet MS"/>
                <a:sym typeface="Trebuchet MS"/>
              </a:rPr>
              <a:t>Node </a:t>
            </a:r>
            <a:r>
              <a:rPr lang="en-CA" sz="1200">
                <a:latin typeface="Trebuchet MS"/>
                <a:ea typeface="Trebuchet MS"/>
                <a:cs typeface="Trebuchet MS"/>
                <a:sym typeface="Trebuchet MS"/>
              </a:rPr>
              <a:t>Ready</a:t>
            </a:r>
            <a:endParaRPr sz="1200">
              <a:latin typeface="Trebuchet MS"/>
              <a:ea typeface="Trebuchet MS"/>
              <a:cs typeface="Trebuchet MS"/>
              <a:sym typeface="Trebuchet MS"/>
            </a:endParaRPr>
          </a:p>
        </p:txBody>
      </p:sp>
      <p:sp>
        <p:nvSpPr>
          <p:cNvPr id="731" name="Google Shape;731;g2f3eb4f7df4_0_0"/>
          <p:cNvSpPr/>
          <p:nvPr/>
        </p:nvSpPr>
        <p:spPr>
          <a:xfrm>
            <a:off x="8111425" y="2855150"/>
            <a:ext cx="988500" cy="438000"/>
          </a:xfrm>
          <a:prstGeom prst="rect">
            <a:avLst/>
          </a:prstGeom>
          <a:solidFill>
            <a:srgbClr val="76B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900">
                <a:solidFill>
                  <a:srgbClr val="FFFFFF"/>
                </a:solidFill>
                <a:latin typeface="Trebuchet MS"/>
                <a:ea typeface="Trebuchet MS"/>
                <a:cs typeface="Trebuchet MS"/>
                <a:sym typeface="Trebuchet MS"/>
              </a:rPr>
              <a:t>NVIDIADriver</a:t>
            </a:r>
            <a:endParaRPr sz="900">
              <a:solidFill>
                <a:srgbClr val="FFFFFF"/>
              </a:solidFill>
              <a:latin typeface="Trebuchet MS"/>
              <a:ea typeface="Trebuchet MS"/>
              <a:cs typeface="Trebuchet MS"/>
              <a:sym typeface="Trebuchet MS"/>
            </a:endParaRPr>
          </a:p>
        </p:txBody>
      </p:sp>
      <p:sp>
        <p:nvSpPr>
          <p:cNvPr id="732" name="Google Shape;732;g2f3eb4f7df4_0_0"/>
          <p:cNvSpPr/>
          <p:nvPr/>
        </p:nvSpPr>
        <p:spPr>
          <a:xfrm>
            <a:off x="9297750" y="2347050"/>
            <a:ext cx="241800" cy="946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3" name="Google Shape;733;g2f3eb4f7df4_0_0"/>
          <p:cNvSpPr txBox="1"/>
          <p:nvPr/>
        </p:nvSpPr>
        <p:spPr>
          <a:xfrm>
            <a:off x="9539538" y="2602275"/>
            <a:ext cx="1051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200" b="1">
                <a:latin typeface="Trebuchet MS"/>
                <a:ea typeface="Trebuchet MS"/>
                <a:cs typeface="Trebuchet MS"/>
                <a:sym typeface="Trebuchet MS"/>
              </a:rPr>
              <a:t>Custom Resources</a:t>
            </a:r>
            <a:endParaRPr sz="1200" b="1">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27fe9fb00c5_0_13"/>
          <p:cNvSpPr txBox="1">
            <a:spLocks noGrp="1"/>
          </p:cNvSpPr>
          <p:nvPr>
            <p:ph type="ctrTitle"/>
          </p:nvPr>
        </p:nvSpPr>
        <p:spPr>
          <a:xfrm>
            <a:off x="1134209" y="1755410"/>
            <a:ext cx="10158000" cy="2387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6000"/>
              <a:buNone/>
            </a:pPr>
            <a:r>
              <a:rPr lang="en-CA"/>
              <a:t>Fine-tuning LLMs with Operators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347ba122e_0_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a:t>Fine-tuning Requirements</a:t>
            </a:r>
            <a:endParaRPr/>
          </a:p>
        </p:txBody>
      </p:sp>
      <p:pic>
        <p:nvPicPr>
          <p:cNvPr id="744" name="Google Shape;744;g2f347ba122e_0_3"/>
          <p:cNvPicPr preferRelativeResize="0"/>
          <p:nvPr/>
        </p:nvPicPr>
        <p:blipFill rotWithShape="1">
          <a:blip r:embed="rId3">
            <a:alphaModFix/>
          </a:blip>
          <a:srcRect/>
          <a:stretch/>
        </p:blipFill>
        <p:spPr>
          <a:xfrm>
            <a:off x="330350" y="2638238"/>
            <a:ext cx="3133851" cy="1681074"/>
          </a:xfrm>
          <a:prstGeom prst="rect">
            <a:avLst/>
          </a:prstGeom>
          <a:noFill/>
          <a:ln>
            <a:noFill/>
          </a:ln>
        </p:spPr>
      </p:pic>
      <p:pic>
        <p:nvPicPr>
          <p:cNvPr id="745" name="Google Shape;745;g2f347ba122e_0_3"/>
          <p:cNvPicPr preferRelativeResize="0"/>
          <p:nvPr/>
        </p:nvPicPr>
        <p:blipFill rotWithShape="1">
          <a:blip r:embed="rId4">
            <a:alphaModFix/>
          </a:blip>
          <a:srcRect/>
          <a:stretch/>
        </p:blipFill>
        <p:spPr>
          <a:xfrm>
            <a:off x="9769976" y="1878300"/>
            <a:ext cx="1992800" cy="2858425"/>
          </a:xfrm>
          <a:prstGeom prst="rect">
            <a:avLst/>
          </a:prstGeom>
          <a:noFill/>
          <a:ln>
            <a:noFill/>
          </a:ln>
        </p:spPr>
      </p:pic>
      <p:pic>
        <p:nvPicPr>
          <p:cNvPr id="746" name="Google Shape;746;g2f347ba122e_0_3"/>
          <p:cNvPicPr preferRelativeResize="0"/>
          <p:nvPr/>
        </p:nvPicPr>
        <p:blipFill>
          <a:blip r:embed="rId5">
            <a:alphaModFix/>
          </a:blip>
          <a:stretch>
            <a:fillRect/>
          </a:stretch>
        </p:blipFill>
        <p:spPr>
          <a:xfrm>
            <a:off x="3825625" y="2274075"/>
            <a:ext cx="2409400" cy="2409400"/>
          </a:xfrm>
          <a:prstGeom prst="rect">
            <a:avLst/>
          </a:prstGeom>
          <a:noFill/>
          <a:ln>
            <a:noFill/>
          </a:ln>
        </p:spPr>
      </p:pic>
      <p:pic>
        <p:nvPicPr>
          <p:cNvPr id="747" name="Google Shape;747;g2f347ba122e_0_3"/>
          <p:cNvPicPr preferRelativeResize="0"/>
          <p:nvPr/>
        </p:nvPicPr>
        <p:blipFill rotWithShape="1">
          <a:blip r:embed="rId6">
            <a:alphaModFix/>
          </a:blip>
          <a:srcRect l="15607" t="4046" r="15997" b="28394"/>
          <a:stretch/>
        </p:blipFill>
        <p:spPr>
          <a:xfrm>
            <a:off x="7175625" y="2483463"/>
            <a:ext cx="1914550" cy="1891075"/>
          </a:xfrm>
          <a:prstGeom prst="rect">
            <a:avLst/>
          </a:prstGeom>
          <a:noFill/>
          <a:ln>
            <a:noFill/>
          </a:ln>
        </p:spPr>
      </p:pic>
      <p:sp>
        <p:nvSpPr>
          <p:cNvPr id="748" name="Google Shape;748;g2f347ba122e_0_3"/>
          <p:cNvSpPr txBox="1"/>
          <p:nvPr/>
        </p:nvSpPr>
        <p:spPr>
          <a:xfrm>
            <a:off x="4175950" y="4978325"/>
            <a:ext cx="1594800" cy="5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500">
                <a:solidFill>
                  <a:schemeClr val="dk1"/>
                </a:solidFill>
                <a:latin typeface="Montserrat"/>
                <a:ea typeface="Montserrat"/>
                <a:cs typeface="Montserrat"/>
                <a:sym typeface="Montserrat"/>
              </a:rPr>
              <a:t>Dataset</a:t>
            </a:r>
            <a:endParaRPr sz="2500">
              <a:solidFill>
                <a:schemeClr val="dk1"/>
              </a:solidFill>
              <a:latin typeface="Montserrat"/>
              <a:ea typeface="Montserrat"/>
              <a:cs typeface="Montserrat"/>
              <a:sym typeface="Montserrat"/>
            </a:endParaRPr>
          </a:p>
        </p:txBody>
      </p:sp>
      <p:sp>
        <p:nvSpPr>
          <p:cNvPr id="749" name="Google Shape;749;g2f347ba122e_0_3"/>
          <p:cNvSpPr txBox="1"/>
          <p:nvPr/>
        </p:nvSpPr>
        <p:spPr>
          <a:xfrm>
            <a:off x="330375" y="4978325"/>
            <a:ext cx="3133800" cy="7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500">
                <a:solidFill>
                  <a:schemeClr val="dk1"/>
                </a:solidFill>
                <a:latin typeface="Montserrat"/>
                <a:ea typeface="Montserrat"/>
                <a:cs typeface="Montserrat"/>
                <a:sym typeface="Montserrat"/>
              </a:rPr>
              <a:t>Pre-trained model</a:t>
            </a:r>
            <a:endParaRPr sz="2500">
              <a:solidFill>
                <a:schemeClr val="dk1"/>
              </a:solidFill>
              <a:latin typeface="Montserrat"/>
              <a:ea typeface="Montserrat"/>
              <a:cs typeface="Montserrat"/>
              <a:sym typeface="Montserrat"/>
            </a:endParaRPr>
          </a:p>
        </p:txBody>
      </p:sp>
      <p:sp>
        <p:nvSpPr>
          <p:cNvPr id="750" name="Google Shape;750;g2f347ba122e_0_3"/>
          <p:cNvSpPr txBox="1"/>
          <p:nvPr/>
        </p:nvSpPr>
        <p:spPr>
          <a:xfrm>
            <a:off x="6976225" y="4978325"/>
            <a:ext cx="2409300" cy="7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500">
                <a:solidFill>
                  <a:schemeClr val="dk1"/>
                </a:solidFill>
                <a:latin typeface="Montserrat"/>
                <a:ea typeface="Montserrat"/>
                <a:cs typeface="Montserrat"/>
                <a:sym typeface="Montserrat"/>
              </a:rPr>
              <a:t>Training loop</a:t>
            </a:r>
            <a:endParaRPr sz="2500">
              <a:solidFill>
                <a:schemeClr val="dk1"/>
              </a:solidFill>
              <a:latin typeface="Montserrat"/>
              <a:ea typeface="Montserrat"/>
              <a:cs typeface="Montserrat"/>
              <a:sym typeface="Montserrat"/>
            </a:endParaRPr>
          </a:p>
        </p:txBody>
      </p:sp>
      <p:sp>
        <p:nvSpPr>
          <p:cNvPr id="751" name="Google Shape;751;g2f347ba122e_0_3"/>
          <p:cNvSpPr txBox="1"/>
          <p:nvPr/>
        </p:nvSpPr>
        <p:spPr>
          <a:xfrm>
            <a:off x="9654875" y="4978325"/>
            <a:ext cx="2625600" cy="10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2500">
                <a:solidFill>
                  <a:schemeClr val="dk1"/>
                </a:solidFill>
                <a:latin typeface="Montserrat"/>
                <a:ea typeface="Montserrat"/>
                <a:cs typeface="Montserrat"/>
                <a:sym typeface="Montserrat"/>
              </a:rPr>
              <a:t>GPU config</a:t>
            </a:r>
            <a:endParaRPr sz="2500">
              <a:solidFill>
                <a:schemeClr val="dk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27fe9fb00c5_0_38"/>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a:t>Open-source ML operators</a:t>
            </a:r>
            <a:endParaRPr/>
          </a:p>
        </p:txBody>
      </p:sp>
      <p:sp>
        <p:nvSpPr>
          <p:cNvPr id="757" name="Google Shape;757;g27fe9fb00c5_0_38"/>
          <p:cNvSpPr txBox="1">
            <a:spLocks noGrp="1"/>
          </p:cNvSpPr>
          <p:nvPr>
            <p:ph type="body" idx="1"/>
          </p:nvPr>
        </p:nvSpPr>
        <p:spPr>
          <a:xfrm>
            <a:off x="571150" y="3881050"/>
            <a:ext cx="3475200" cy="15636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1000"/>
              </a:spcBef>
              <a:spcAft>
                <a:spcPts val="0"/>
              </a:spcAft>
              <a:buSzPct val="91836"/>
              <a:buNone/>
            </a:pPr>
            <a:endParaRPr/>
          </a:p>
          <a:p>
            <a:pPr marL="0" lvl="0" indent="0" algn="ctr" rtl="0">
              <a:lnSpc>
                <a:spcPct val="90000"/>
              </a:lnSpc>
              <a:spcBef>
                <a:spcPts val="0"/>
              </a:spcBef>
              <a:spcAft>
                <a:spcPts val="0"/>
              </a:spcAft>
              <a:buSzPct val="95238"/>
              <a:buNone/>
            </a:pPr>
            <a:r>
              <a:rPr lang="en-CA" sz="2700">
                <a:latin typeface="Montserrat"/>
                <a:ea typeface="Montserrat"/>
                <a:cs typeface="Montserrat"/>
                <a:sym typeface="Montserrat"/>
              </a:rPr>
              <a:t>kuberay</a:t>
            </a:r>
            <a:endParaRPr sz="2700">
              <a:latin typeface="Montserrat"/>
              <a:ea typeface="Montserrat"/>
              <a:cs typeface="Montserrat"/>
              <a:sym typeface="Montserrat"/>
            </a:endParaRPr>
          </a:p>
          <a:p>
            <a:pPr marL="0" lvl="0" indent="0" algn="l" rtl="0">
              <a:lnSpc>
                <a:spcPct val="90000"/>
              </a:lnSpc>
              <a:spcBef>
                <a:spcPts val="0"/>
              </a:spcBef>
              <a:spcAft>
                <a:spcPts val="0"/>
              </a:spcAft>
              <a:buSzPct val="95238"/>
              <a:buNone/>
            </a:pPr>
            <a:endParaRPr sz="2700">
              <a:latin typeface="Montserrat"/>
              <a:ea typeface="Montserrat"/>
              <a:cs typeface="Montserrat"/>
              <a:sym typeface="Montserrat"/>
            </a:endParaRPr>
          </a:p>
          <a:p>
            <a:pPr marL="0" lvl="0" indent="0" algn="ctr" rtl="0">
              <a:lnSpc>
                <a:spcPct val="90000"/>
              </a:lnSpc>
              <a:spcBef>
                <a:spcPts val="0"/>
              </a:spcBef>
              <a:spcAft>
                <a:spcPts val="0"/>
              </a:spcAft>
              <a:buSzPct val="95238"/>
              <a:buNone/>
            </a:pPr>
            <a:r>
              <a:rPr lang="en-CA" sz="2700">
                <a:latin typeface="Montserrat"/>
                <a:ea typeface="Montserrat"/>
                <a:cs typeface="Montserrat"/>
                <a:sym typeface="Montserrat"/>
              </a:rPr>
              <a:t>With ray for distributed training and compute</a:t>
            </a:r>
            <a:endParaRPr sz="2700">
              <a:latin typeface="Montserrat"/>
              <a:ea typeface="Montserrat"/>
              <a:cs typeface="Montserrat"/>
              <a:sym typeface="Montserrat"/>
            </a:endParaRPr>
          </a:p>
          <a:p>
            <a:pPr marL="0" lvl="0" indent="0" algn="l" rtl="0">
              <a:lnSpc>
                <a:spcPct val="90000"/>
              </a:lnSpc>
              <a:spcBef>
                <a:spcPts val="0"/>
              </a:spcBef>
              <a:spcAft>
                <a:spcPts val="0"/>
              </a:spcAft>
              <a:buSzPct val="95238"/>
              <a:buNone/>
            </a:pPr>
            <a:endParaRPr sz="2700">
              <a:latin typeface="Montserrat"/>
              <a:ea typeface="Montserrat"/>
              <a:cs typeface="Montserrat"/>
              <a:sym typeface="Montserrat"/>
            </a:endParaRPr>
          </a:p>
        </p:txBody>
      </p:sp>
      <p:sp>
        <p:nvSpPr>
          <p:cNvPr id="758" name="Google Shape;758;g27fe9fb00c5_0_38"/>
          <p:cNvSpPr txBox="1"/>
          <p:nvPr/>
        </p:nvSpPr>
        <p:spPr>
          <a:xfrm>
            <a:off x="4528504" y="4014700"/>
            <a:ext cx="3135000" cy="22965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571"/>
              <a:buFont typeface="Arial"/>
              <a:buNone/>
            </a:pPr>
            <a:r>
              <a:rPr lang="en-CA" sz="2100">
                <a:solidFill>
                  <a:schemeClr val="dk1"/>
                </a:solidFill>
                <a:latin typeface="Montserrat"/>
                <a:ea typeface="Montserrat"/>
                <a:cs typeface="Montserrat"/>
                <a:sym typeface="Montserrat"/>
              </a:rPr>
              <a:t>kserve</a:t>
            </a:r>
            <a:endParaRPr sz="2100">
              <a:solidFill>
                <a:schemeClr val="dk1"/>
              </a:solidFill>
              <a:latin typeface="Montserrat"/>
              <a:ea typeface="Montserrat"/>
              <a:cs typeface="Montserrat"/>
              <a:sym typeface="Montserrat"/>
            </a:endParaRPr>
          </a:p>
          <a:p>
            <a:pPr marL="0" marR="0" lvl="0" indent="0" algn="ctr" rtl="0">
              <a:lnSpc>
                <a:spcPct val="90000"/>
              </a:lnSpc>
              <a:spcBef>
                <a:spcPts val="0"/>
              </a:spcBef>
              <a:spcAft>
                <a:spcPts val="0"/>
              </a:spcAft>
              <a:buClr>
                <a:srgbClr val="000000"/>
              </a:buClr>
              <a:buSzPts val="2571"/>
              <a:buFont typeface="Arial"/>
              <a:buNone/>
            </a:pPr>
            <a:endParaRPr sz="2100">
              <a:solidFill>
                <a:schemeClr val="dk1"/>
              </a:solidFill>
              <a:latin typeface="Montserrat"/>
              <a:ea typeface="Montserrat"/>
              <a:cs typeface="Montserrat"/>
              <a:sym typeface="Montserrat"/>
            </a:endParaRPr>
          </a:p>
          <a:p>
            <a:pPr marL="0" marR="0" lvl="0" indent="0" algn="ctr" rtl="0">
              <a:lnSpc>
                <a:spcPct val="90000"/>
              </a:lnSpc>
              <a:spcBef>
                <a:spcPts val="0"/>
              </a:spcBef>
              <a:spcAft>
                <a:spcPts val="0"/>
              </a:spcAft>
              <a:buClr>
                <a:srgbClr val="000000"/>
              </a:buClr>
              <a:buSzPts val="2571"/>
              <a:buFont typeface="Arial"/>
              <a:buNone/>
            </a:pPr>
            <a:r>
              <a:rPr lang="en-CA" sz="2100">
                <a:solidFill>
                  <a:schemeClr val="dk1"/>
                </a:solidFill>
                <a:latin typeface="Montserrat"/>
                <a:ea typeface="Montserrat"/>
                <a:cs typeface="Montserrat"/>
                <a:sym typeface="Montserrat"/>
              </a:rPr>
              <a:t>Model inference platform. Flexible and integrates with ecosystem</a:t>
            </a:r>
            <a:endParaRPr sz="2100">
              <a:solidFill>
                <a:schemeClr val="dk1"/>
              </a:solidFill>
              <a:latin typeface="Montserrat"/>
              <a:ea typeface="Montserrat"/>
              <a:cs typeface="Montserrat"/>
              <a:sym typeface="Montserrat"/>
            </a:endParaRPr>
          </a:p>
          <a:p>
            <a:pPr marL="0" marR="0" lvl="0" indent="0" algn="ctr" rtl="0">
              <a:lnSpc>
                <a:spcPct val="90000"/>
              </a:lnSpc>
              <a:spcBef>
                <a:spcPts val="0"/>
              </a:spcBef>
              <a:spcAft>
                <a:spcPts val="0"/>
              </a:spcAft>
              <a:buClr>
                <a:srgbClr val="000000"/>
              </a:buClr>
              <a:buSzPts val="2571"/>
              <a:buFont typeface="Arial"/>
              <a:buNone/>
            </a:pPr>
            <a:endParaRPr sz="2100">
              <a:solidFill>
                <a:schemeClr val="dk1"/>
              </a:solidFill>
              <a:latin typeface="Montserrat"/>
              <a:ea typeface="Montserrat"/>
              <a:cs typeface="Montserrat"/>
              <a:sym typeface="Montserrat"/>
            </a:endParaRPr>
          </a:p>
        </p:txBody>
      </p:sp>
      <p:sp>
        <p:nvSpPr>
          <p:cNvPr id="759" name="Google Shape;759;g27fe9fb00c5_0_38"/>
          <p:cNvSpPr txBox="1"/>
          <p:nvPr/>
        </p:nvSpPr>
        <p:spPr>
          <a:xfrm>
            <a:off x="8317400" y="4014700"/>
            <a:ext cx="3000000" cy="19302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1800"/>
              <a:buFont typeface="Arial"/>
              <a:buNone/>
            </a:pPr>
            <a:r>
              <a:rPr lang="en-CA" sz="2100">
                <a:solidFill>
                  <a:schemeClr val="dk1"/>
                </a:solidFill>
                <a:latin typeface="Montserrat"/>
                <a:ea typeface="Montserrat"/>
                <a:cs typeface="Montserrat"/>
                <a:sym typeface="Montserrat"/>
              </a:rPr>
              <a:t>Kubernetes AI Toolchain Operator</a:t>
            </a:r>
            <a:endParaRPr sz="2100" i="0" u="none" strike="noStrike" cap="none">
              <a:solidFill>
                <a:schemeClr val="dk1"/>
              </a:solidFill>
              <a:latin typeface="Montserrat"/>
              <a:ea typeface="Montserrat"/>
              <a:cs typeface="Montserrat"/>
              <a:sym typeface="Montserrat"/>
            </a:endParaRPr>
          </a:p>
          <a:p>
            <a:pPr marL="0" marR="0" lvl="0" indent="0" algn="l" rtl="0">
              <a:lnSpc>
                <a:spcPct val="90000"/>
              </a:lnSpc>
              <a:spcBef>
                <a:spcPts val="0"/>
              </a:spcBef>
              <a:spcAft>
                <a:spcPts val="0"/>
              </a:spcAft>
              <a:buClr>
                <a:srgbClr val="000000"/>
              </a:buClr>
              <a:buSzPts val="1800"/>
              <a:buFont typeface="Arial"/>
              <a:buNone/>
            </a:pPr>
            <a:endParaRPr sz="2100" i="0" u="none" strike="noStrike" cap="none">
              <a:solidFill>
                <a:schemeClr val="dk1"/>
              </a:solidFill>
              <a:latin typeface="Montserrat"/>
              <a:ea typeface="Montserrat"/>
              <a:cs typeface="Montserrat"/>
              <a:sym typeface="Montserrat"/>
            </a:endParaRPr>
          </a:p>
          <a:p>
            <a:pPr marL="0" marR="0" lvl="0" indent="0" algn="ctr" rtl="0">
              <a:lnSpc>
                <a:spcPct val="90000"/>
              </a:lnSpc>
              <a:spcBef>
                <a:spcPts val="0"/>
              </a:spcBef>
              <a:spcAft>
                <a:spcPts val="0"/>
              </a:spcAft>
              <a:buClr>
                <a:srgbClr val="000000"/>
              </a:buClr>
              <a:buSzPts val="1800"/>
              <a:buFont typeface="Arial"/>
              <a:buNone/>
            </a:pPr>
            <a:r>
              <a:rPr lang="en-CA" sz="2100">
                <a:solidFill>
                  <a:schemeClr val="dk1"/>
                </a:solidFill>
                <a:latin typeface="Montserrat"/>
                <a:ea typeface="Montserrat"/>
                <a:cs typeface="Montserrat"/>
                <a:sym typeface="Montserrat"/>
              </a:rPr>
              <a:t>Easy to use </a:t>
            </a:r>
            <a:r>
              <a:rPr lang="en-CA" sz="2100" i="0" u="none" strike="noStrike" cap="none">
                <a:solidFill>
                  <a:schemeClr val="dk1"/>
                </a:solidFill>
                <a:latin typeface="Montserrat"/>
                <a:ea typeface="Montserrat"/>
                <a:cs typeface="Montserrat"/>
                <a:sym typeface="Montserrat"/>
              </a:rPr>
              <a:t>inference and fine-tuning with foundational models</a:t>
            </a:r>
            <a:endParaRPr sz="2100" i="0" u="none" strike="noStrike" cap="none">
              <a:solidFill>
                <a:schemeClr val="dk1"/>
              </a:solidFill>
              <a:latin typeface="Montserrat"/>
              <a:ea typeface="Montserrat"/>
              <a:cs typeface="Montserrat"/>
              <a:sym typeface="Montserrat"/>
            </a:endParaRPr>
          </a:p>
        </p:txBody>
      </p:sp>
      <p:pic>
        <p:nvPicPr>
          <p:cNvPr id="760" name="Google Shape;760;g27fe9fb00c5_0_38"/>
          <p:cNvPicPr preferRelativeResize="0"/>
          <p:nvPr/>
        </p:nvPicPr>
        <p:blipFill>
          <a:blip r:embed="rId3">
            <a:alphaModFix/>
          </a:blip>
          <a:stretch>
            <a:fillRect/>
          </a:stretch>
        </p:blipFill>
        <p:spPr>
          <a:xfrm>
            <a:off x="8753825" y="1753900"/>
            <a:ext cx="2127150" cy="2127150"/>
          </a:xfrm>
          <a:prstGeom prst="rect">
            <a:avLst/>
          </a:prstGeom>
          <a:noFill/>
          <a:ln>
            <a:noFill/>
          </a:ln>
        </p:spPr>
      </p:pic>
      <p:pic>
        <p:nvPicPr>
          <p:cNvPr id="761" name="Google Shape;761;g27fe9fb00c5_0_38"/>
          <p:cNvPicPr preferRelativeResize="0"/>
          <p:nvPr/>
        </p:nvPicPr>
        <p:blipFill>
          <a:blip r:embed="rId4">
            <a:alphaModFix/>
          </a:blip>
          <a:stretch>
            <a:fillRect/>
          </a:stretch>
        </p:blipFill>
        <p:spPr>
          <a:xfrm>
            <a:off x="263350" y="2219575"/>
            <a:ext cx="3597123" cy="1124101"/>
          </a:xfrm>
          <a:prstGeom prst="rect">
            <a:avLst/>
          </a:prstGeom>
          <a:noFill/>
          <a:ln>
            <a:noFill/>
          </a:ln>
        </p:spPr>
      </p:pic>
      <p:pic>
        <p:nvPicPr>
          <p:cNvPr id="762" name="Google Shape;762;g27fe9fb00c5_0_38"/>
          <p:cNvPicPr preferRelativeResize="0"/>
          <p:nvPr/>
        </p:nvPicPr>
        <p:blipFill>
          <a:blip r:embed="rId5">
            <a:alphaModFix/>
          </a:blip>
          <a:stretch>
            <a:fillRect/>
          </a:stretch>
        </p:blipFill>
        <p:spPr>
          <a:xfrm>
            <a:off x="5009549" y="2019500"/>
            <a:ext cx="1998125" cy="1524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f17e605228_0_6"/>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CA" b="1"/>
              <a:t>Why K8s for AI/ML? </a:t>
            </a:r>
            <a:endParaRPr b="1"/>
          </a:p>
        </p:txBody>
      </p:sp>
      <p:sp>
        <p:nvSpPr>
          <p:cNvPr id="204" name="Google Shape;204;g2f17e605228_0_6"/>
          <p:cNvSpPr txBox="1">
            <a:spLocks noGrp="1"/>
          </p:cNvSpPr>
          <p:nvPr>
            <p:ph type="body" idx="1"/>
          </p:nvPr>
        </p:nvSpPr>
        <p:spPr>
          <a:xfrm>
            <a:off x="838200" y="1476375"/>
            <a:ext cx="10515600" cy="5170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800"/>
              <a:buNone/>
            </a:pPr>
            <a:endParaRPr sz="2200" b="1"/>
          </a:p>
          <a:p>
            <a:pPr marL="0" lvl="0" indent="0" algn="l" rtl="0">
              <a:lnSpc>
                <a:spcPct val="90000"/>
              </a:lnSpc>
              <a:spcBef>
                <a:spcPts val="0"/>
              </a:spcBef>
              <a:spcAft>
                <a:spcPts val="0"/>
              </a:spcAft>
              <a:buSzPts val="1800"/>
              <a:buNone/>
            </a:pPr>
            <a:r>
              <a:rPr lang="en-CA" sz="2200" b="1">
                <a:latin typeface="Montserrat"/>
                <a:ea typeface="Montserrat"/>
                <a:cs typeface="Montserrat"/>
                <a:sym typeface="Montserrat"/>
              </a:rPr>
              <a:t>Scalability: </a:t>
            </a:r>
            <a:r>
              <a:rPr lang="en-CA" sz="2200">
                <a:latin typeface="Montserrat"/>
                <a:ea typeface="Montserrat"/>
                <a:cs typeface="Montserrat"/>
                <a:sym typeface="Montserrat"/>
              </a:rPr>
              <a:t>Scale resources up and down on-demand</a:t>
            </a:r>
            <a:br>
              <a:rPr lang="en-CA" sz="2200">
                <a:latin typeface="Montserrat"/>
                <a:ea typeface="Montserrat"/>
                <a:cs typeface="Montserrat"/>
                <a:sym typeface="Montserrat"/>
              </a:rPr>
            </a:br>
            <a:endParaRPr sz="2200">
              <a:latin typeface="Montserrat"/>
              <a:ea typeface="Montserrat"/>
              <a:cs typeface="Montserrat"/>
              <a:sym typeface="Montserrat"/>
            </a:endParaRPr>
          </a:p>
          <a:p>
            <a:pPr marL="0" lvl="0" indent="0" algn="l" rtl="0">
              <a:lnSpc>
                <a:spcPct val="90000"/>
              </a:lnSpc>
              <a:spcBef>
                <a:spcPts val="0"/>
              </a:spcBef>
              <a:spcAft>
                <a:spcPts val="0"/>
              </a:spcAft>
              <a:buSzPts val="1800"/>
              <a:buNone/>
            </a:pPr>
            <a:endParaRPr sz="2200">
              <a:latin typeface="Montserrat"/>
              <a:ea typeface="Montserrat"/>
              <a:cs typeface="Montserrat"/>
              <a:sym typeface="Montserrat"/>
            </a:endParaRPr>
          </a:p>
          <a:p>
            <a:pPr marL="0" lvl="0" indent="0" algn="l" rtl="0">
              <a:lnSpc>
                <a:spcPct val="90000"/>
              </a:lnSpc>
              <a:spcBef>
                <a:spcPts val="0"/>
              </a:spcBef>
              <a:spcAft>
                <a:spcPts val="0"/>
              </a:spcAft>
              <a:buSzPts val="1800"/>
              <a:buNone/>
            </a:pPr>
            <a:r>
              <a:rPr lang="en-CA" sz="2200" b="1">
                <a:latin typeface="Montserrat"/>
                <a:ea typeface="Montserrat"/>
                <a:cs typeface="Montserrat"/>
                <a:sym typeface="Montserrat"/>
              </a:rPr>
              <a:t>Fault tolerance</a:t>
            </a:r>
            <a:r>
              <a:rPr lang="en-CA" sz="2200">
                <a:latin typeface="Montserrat"/>
                <a:ea typeface="Montserrat"/>
                <a:cs typeface="Montserrat"/>
                <a:sym typeface="Montserrat"/>
              </a:rPr>
              <a:t>: High availability design. Self-Healing capabilities</a:t>
            </a:r>
            <a:br>
              <a:rPr lang="en-CA" sz="2200">
                <a:latin typeface="Montserrat"/>
                <a:ea typeface="Montserrat"/>
                <a:cs typeface="Montserrat"/>
                <a:sym typeface="Montserrat"/>
              </a:rPr>
            </a:br>
            <a:br>
              <a:rPr lang="en-CA" sz="2200">
                <a:latin typeface="Montserrat"/>
                <a:ea typeface="Montserrat"/>
                <a:cs typeface="Montserrat"/>
                <a:sym typeface="Montserrat"/>
              </a:rPr>
            </a:br>
            <a:endParaRPr sz="2200">
              <a:latin typeface="Montserrat"/>
              <a:ea typeface="Montserrat"/>
              <a:cs typeface="Montserrat"/>
              <a:sym typeface="Montserrat"/>
            </a:endParaRPr>
          </a:p>
          <a:p>
            <a:pPr marL="0" lvl="0" indent="0" algn="l" rtl="0">
              <a:lnSpc>
                <a:spcPct val="90000"/>
              </a:lnSpc>
              <a:spcBef>
                <a:spcPts val="0"/>
              </a:spcBef>
              <a:spcAft>
                <a:spcPts val="0"/>
              </a:spcAft>
              <a:buSzPts val="1800"/>
              <a:buNone/>
            </a:pPr>
            <a:r>
              <a:rPr lang="en-CA" sz="2200" b="1">
                <a:latin typeface="Montserrat"/>
                <a:ea typeface="Montserrat"/>
                <a:cs typeface="Montserrat"/>
                <a:sym typeface="Montserrat"/>
              </a:rPr>
              <a:t>Extensibility: </a:t>
            </a:r>
            <a:r>
              <a:rPr lang="en-CA" sz="2200">
                <a:latin typeface="Montserrat"/>
                <a:ea typeface="Montserrat"/>
                <a:cs typeface="Montserrat"/>
                <a:sym typeface="Montserrat"/>
              </a:rPr>
              <a:t>Extend the K8s API through Custom Resource Definitions (CRD)</a:t>
            </a:r>
            <a:endParaRPr sz="2200">
              <a:latin typeface="Montserrat"/>
              <a:ea typeface="Montserrat"/>
              <a:cs typeface="Montserrat"/>
              <a:sym typeface="Montserrat"/>
            </a:endParaRPr>
          </a:p>
          <a:p>
            <a:pPr marL="0" lvl="0" indent="0" algn="l" rtl="0">
              <a:lnSpc>
                <a:spcPct val="90000"/>
              </a:lnSpc>
              <a:spcBef>
                <a:spcPts val="0"/>
              </a:spcBef>
              <a:spcAft>
                <a:spcPts val="0"/>
              </a:spcAft>
              <a:buSzPts val="1800"/>
              <a:buNone/>
            </a:pPr>
            <a:endParaRPr sz="2200">
              <a:latin typeface="Montserrat"/>
              <a:ea typeface="Montserrat"/>
              <a:cs typeface="Montserrat"/>
              <a:sym typeface="Montserrat"/>
            </a:endParaRPr>
          </a:p>
          <a:p>
            <a:pPr marL="0" lvl="0" indent="0" algn="l" rtl="0">
              <a:lnSpc>
                <a:spcPct val="90000"/>
              </a:lnSpc>
              <a:spcBef>
                <a:spcPts val="0"/>
              </a:spcBef>
              <a:spcAft>
                <a:spcPts val="0"/>
              </a:spcAft>
              <a:buSzPts val="1800"/>
              <a:buNone/>
            </a:pPr>
            <a:endParaRPr sz="2200">
              <a:latin typeface="Montserrat"/>
              <a:ea typeface="Montserrat"/>
              <a:cs typeface="Montserrat"/>
              <a:sym typeface="Montserrat"/>
            </a:endParaRPr>
          </a:p>
          <a:p>
            <a:pPr marL="0" lvl="0" indent="0" algn="l" rtl="0">
              <a:lnSpc>
                <a:spcPct val="90000"/>
              </a:lnSpc>
              <a:spcBef>
                <a:spcPts val="0"/>
              </a:spcBef>
              <a:spcAft>
                <a:spcPts val="0"/>
              </a:spcAft>
              <a:buSzPts val="1800"/>
              <a:buNone/>
            </a:pPr>
            <a:r>
              <a:rPr lang="en-CA" sz="2200" b="1">
                <a:latin typeface="Montserrat"/>
                <a:ea typeface="Montserrat"/>
                <a:cs typeface="Montserrat"/>
                <a:sym typeface="Montserrat"/>
              </a:rPr>
              <a:t>Ecosystem</a:t>
            </a:r>
            <a:r>
              <a:rPr lang="en-CA" sz="2200">
                <a:latin typeface="Montserrat"/>
                <a:ea typeface="Montserrat"/>
                <a:cs typeface="Montserrat"/>
                <a:sym typeface="Montserrat"/>
              </a:rPr>
              <a:t>: A rich (and growing) set of applications and operators for AI/ML use-cases</a:t>
            </a:r>
            <a:endParaRPr sz="2200">
              <a:latin typeface="Montserrat"/>
              <a:ea typeface="Montserrat"/>
              <a:cs typeface="Montserrat"/>
              <a:sym typeface="Montserrat"/>
            </a:endParaRPr>
          </a:p>
          <a:p>
            <a:pPr marL="0" lvl="0" indent="0" algn="l" rtl="0">
              <a:lnSpc>
                <a:spcPct val="90000"/>
              </a:lnSpc>
              <a:spcBef>
                <a:spcPts val="0"/>
              </a:spcBef>
              <a:spcAft>
                <a:spcPts val="0"/>
              </a:spcAft>
              <a:buSzPts val="1800"/>
              <a:buNone/>
            </a:pPr>
            <a:r>
              <a:rPr lang="en-CA" sz="2200">
                <a:latin typeface="Montserrat"/>
                <a:ea typeface="Montserrat"/>
                <a:cs typeface="Montserrat"/>
                <a:sym typeface="Montserrat"/>
              </a:rPr>
              <a:t>	</a:t>
            </a:r>
            <a:endParaRPr sz="22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g27fe9bf41e4_0_200"/>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a:t>Kubernetes AI Toolchain  Operator</a:t>
            </a:r>
            <a:endParaRPr/>
          </a:p>
        </p:txBody>
      </p:sp>
      <p:pic>
        <p:nvPicPr>
          <p:cNvPr id="768" name="Google Shape;768;g27fe9bf41e4_0_200"/>
          <p:cNvPicPr preferRelativeResize="0"/>
          <p:nvPr/>
        </p:nvPicPr>
        <p:blipFill rotWithShape="1">
          <a:blip r:embed="rId3">
            <a:alphaModFix/>
          </a:blip>
          <a:srcRect/>
          <a:stretch/>
        </p:blipFill>
        <p:spPr>
          <a:xfrm>
            <a:off x="342925" y="1565100"/>
            <a:ext cx="11300449" cy="4761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2f38b1e0818_0_5"/>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a:t>Overview of LLM Fine-tuning Demo</a:t>
            </a:r>
            <a:endParaRPr/>
          </a:p>
        </p:txBody>
      </p:sp>
      <p:pic>
        <p:nvPicPr>
          <p:cNvPr id="774" name="Google Shape;774;g2f38b1e0818_0_5"/>
          <p:cNvPicPr preferRelativeResize="0"/>
          <p:nvPr/>
        </p:nvPicPr>
        <p:blipFill>
          <a:blip r:embed="rId3">
            <a:alphaModFix/>
          </a:blip>
          <a:stretch>
            <a:fillRect/>
          </a:stretch>
        </p:blipFill>
        <p:spPr>
          <a:xfrm>
            <a:off x="4032250" y="1253125"/>
            <a:ext cx="3177149" cy="5604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g2813e3cf00c_0_20"/>
          <p:cNvSpPr txBox="1">
            <a:spLocks noGrp="1"/>
          </p:cNvSpPr>
          <p:nvPr>
            <p:ph type="ctrTitle"/>
          </p:nvPr>
        </p:nvSpPr>
        <p:spPr>
          <a:xfrm>
            <a:off x="1100024" y="2062996"/>
            <a:ext cx="10759200" cy="3302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sz="3700">
                <a:latin typeface="Montserrat"/>
                <a:ea typeface="Montserrat"/>
                <a:cs typeface="Montserrat"/>
                <a:sym typeface="Montserrat"/>
              </a:rPr>
              <a:t>Demo with GPU-Operator and Fine-tuning with KAITO </a:t>
            </a:r>
            <a:endParaRPr>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g27fe9fb00c5_0_3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a:t>Key Takeaways</a:t>
            </a:r>
            <a:endParaRPr/>
          </a:p>
        </p:txBody>
      </p:sp>
      <p:sp>
        <p:nvSpPr>
          <p:cNvPr id="789" name="Google Shape;789;g27fe9fb00c5_0_33"/>
          <p:cNvSpPr txBox="1">
            <a:spLocks noGrp="1"/>
          </p:cNvSpPr>
          <p:nvPr>
            <p:ph type="body" idx="1"/>
          </p:nvPr>
        </p:nvSpPr>
        <p:spPr>
          <a:xfrm>
            <a:off x="838200" y="1476375"/>
            <a:ext cx="10515600" cy="5170500"/>
          </a:xfrm>
          <a:prstGeom prst="rect">
            <a:avLst/>
          </a:prstGeom>
          <a:noFill/>
          <a:ln>
            <a:noFill/>
          </a:ln>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Font typeface="Montserrat"/>
              <a:buChar char="•"/>
            </a:pPr>
            <a:r>
              <a:rPr lang="en-CA" sz="3200">
                <a:latin typeface="Montserrat"/>
                <a:ea typeface="Montserrat"/>
                <a:cs typeface="Montserrat"/>
                <a:sym typeface="Montserrat"/>
              </a:rPr>
              <a:t>For infra providers and cluster admins: challenging to manage GPU nodes and provide flexibility</a:t>
            </a:r>
            <a:endParaRPr sz="320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CA" sz="3200">
                <a:latin typeface="Montserrat"/>
                <a:ea typeface="Montserrat"/>
                <a:cs typeface="Montserrat"/>
                <a:sym typeface="Montserrat"/>
              </a:rPr>
              <a:t>K8s operators and how they simplify and automate</a:t>
            </a:r>
            <a:endParaRPr sz="320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CA" sz="3200">
                <a:latin typeface="Montserrat"/>
                <a:ea typeface="Montserrat"/>
                <a:cs typeface="Montserrat"/>
                <a:sym typeface="Montserrat"/>
              </a:rPr>
              <a:t>Automate GPU resource management through GPU operator</a:t>
            </a:r>
            <a:endParaRPr sz="320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CA" sz="3200">
                <a:latin typeface="Montserrat"/>
                <a:ea typeface="Montserrat"/>
                <a:cs typeface="Montserrat"/>
                <a:sym typeface="Montserrat"/>
              </a:rPr>
              <a:t>Use operators at the application-layer to simplify ML workload management</a:t>
            </a:r>
            <a:endParaRPr sz="320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CA" sz="3200">
                <a:latin typeface="Montserrat"/>
                <a:ea typeface="Montserrat"/>
                <a:cs typeface="Montserrat"/>
                <a:sym typeface="Montserrat"/>
              </a:rPr>
              <a:t>Simplify various layers of the ML deployment stack with operators</a:t>
            </a:r>
            <a:endParaRPr sz="3200">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g27fe9bf41e4_0_218"/>
          <p:cNvSpPr txBox="1">
            <a:spLocks noGrp="1"/>
          </p:cNvSpPr>
          <p:nvPr>
            <p:ph type="ctrTitle"/>
          </p:nvPr>
        </p:nvSpPr>
        <p:spPr>
          <a:xfrm>
            <a:off x="1134209" y="1755410"/>
            <a:ext cx="10158000" cy="2387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6000"/>
              <a:buNone/>
            </a:pPr>
            <a:r>
              <a:rPr lang="en-CA"/>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81341a7a0e_0_4"/>
          <p:cNvSpPr txBox="1">
            <a:spLocks noGrp="1"/>
          </p:cNvSpPr>
          <p:nvPr>
            <p:ph type="title"/>
          </p:nvPr>
        </p:nvSpPr>
        <p:spPr>
          <a:xfrm>
            <a:off x="161925" y="0"/>
            <a:ext cx="8343900" cy="1124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latin typeface="Montserrat"/>
                <a:ea typeface="Montserrat"/>
                <a:cs typeface="Montserrat"/>
                <a:sym typeface="Montserrat"/>
              </a:rPr>
              <a:t>Layers of ML Deployment Stack</a:t>
            </a:r>
            <a:endParaRPr>
              <a:latin typeface="Montserrat"/>
              <a:ea typeface="Montserrat"/>
              <a:cs typeface="Montserrat"/>
              <a:sym typeface="Montserrat"/>
            </a:endParaRPr>
          </a:p>
        </p:txBody>
      </p:sp>
      <p:sp>
        <p:nvSpPr>
          <p:cNvPr id="210" name="Google Shape;210;g281341a7a0e_0_4"/>
          <p:cNvSpPr/>
          <p:nvPr/>
        </p:nvSpPr>
        <p:spPr>
          <a:xfrm>
            <a:off x="9674600" y="3370475"/>
            <a:ext cx="697500" cy="426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1" name="Google Shape;211;g281341a7a0e_0_4"/>
          <p:cNvSpPr/>
          <p:nvPr/>
        </p:nvSpPr>
        <p:spPr>
          <a:xfrm>
            <a:off x="9699350" y="4433800"/>
            <a:ext cx="697500" cy="426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2" name="Google Shape;212;g281341a7a0e_0_4"/>
          <p:cNvPicPr preferRelativeResize="0"/>
          <p:nvPr/>
        </p:nvPicPr>
        <p:blipFill>
          <a:blip r:embed="rId3">
            <a:alphaModFix/>
          </a:blip>
          <a:stretch>
            <a:fillRect/>
          </a:stretch>
        </p:blipFill>
        <p:spPr>
          <a:xfrm>
            <a:off x="6150595" y="1359050"/>
            <a:ext cx="3077480" cy="5429099"/>
          </a:xfrm>
          <a:prstGeom prst="rect">
            <a:avLst/>
          </a:prstGeom>
          <a:noFill/>
          <a:ln>
            <a:noFill/>
          </a:ln>
        </p:spPr>
      </p:pic>
      <p:pic>
        <p:nvPicPr>
          <p:cNvPr id="213" name="Google Shape;213;g281341a7a0e_0_4"/>
          <p:cNvPicPr preferRelativeResize="0"/>
          <p:nvPr/>
        </p:nvPicPr>
        <p:blipFill>
          <a:blip r:embed="rId4">
            <a:alphaModFix/>
          </a:blip>
          <a:stretch>
            <a:fillRect/>
          </a:stretch>
        </p:blipFill>
        <p:spPr>
          <a:xfrm>
            <a:off x="1303000" y="1359050"/>
            <a:ext cx="3077512" cy="5429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281341a7a0e_0_36"/>
          <p:cNvSpPr txBox="1">
            <a:spLocks noGrp="1"/>
          </p:cNvSpPr>
          <p:nvPr>
            <p:ph type="ctrTitle"/>
          </p:nvPr>
        </p:nvSpPr>
        <p:spPr>
          <a:xfrm>
            <a:off x="300775" y="2364250"/>
            <a:ext cx="10158000" cy="2357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GPU Management in Kubernetes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f25993eeeb_0_67"/>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sz="2500" b="1"/>
              <a:t>Enabling GPU Support in Kubernetes Today</a:t>
            </a:r>
            <a:endParaRPr sz="2500" b="1"/>
          </a:p>
        </p:txBody>
      </p:sp>
      <p:sp>
        <p:nvSpPr>
          <p:cNvPr id="224" name="Google Shape;224;g2f25993eeeb_0_67"/>
          <p:cNvSpPr txBox="1"/>
          <p:nvPr/>
        </p:nvSpPr>
        <p:spPr>
          <a:xfrm>
            <a:off x="7376737" y="5077625"/>
            <a:ext cx="4272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V100</a:t>
            </a:r>
            <a:endParaRPr sz="1100" b="0" i="0" u="none" strike="noStrike" cap="none">
              <a:solidFill>
                <a:srgbClr val="000000"/>
              </a:solidFill>
              <a:latin typeface="Trebuchet MS"/>
              <a:ea typeface="Trebuchet MS"/>
              <a:cs typeface="Trebuchet MS"/>
              <a:sym typeface="Trebuchet MS"/>
            </a:endParaRPr>
          </a:p>
        </p:txBody>
      </p:sp>
      <p:sp>
        <p:nvSpPr>
          <p:cNvPr id="225" name="Google Shape;225;g2f25993eeeb_0_67"/>
          <p:cNvSpPr txBox="1"/>
          <p:nvPr/>
        </p:nvSpPr>
        <p:spPr>
          <a:xfrm>
            <a:off x="6053349" y="5077623"/>
            <a:ext cx="1785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T4</a:t>
            </a:r>
            <a:endParaRPr sz="1100" b="0" i="0" u="none" strike="noStrike" cap="none">
              <a:solidFill>
                <a:srgbClr val="000000"/>
              </a:solidFill>
              <a:latin typeface="Trebuchet MS"/>
              <a:ea typeface="Trebuchet MS"/>
              <a:cs typeface="Trebuchet MS"/>
              <a:sym typeface="Trebuchet MS"/>
            </a:endParaRPr>
          </a:p>
        </p:txBody>
      </p:sp>
      <p:sp>
        <p:nvSpPr>
          <p:cNvPr id="226" name="Google Shape;226;g2f25993eeeb_0_67"/>
          <p:cNvSpPr txBox="1"/>
          <p:nvPr/>
        </p:nvSpPr>
        <p:spPr>
          <a:xfrm>
            <a:off x="391025" y="1244794"/>
            <a:ext cx="11266200" cy="3417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Arial"/>
              <a:buNone/>
            </a:pPr>
            <a:r>
              <a:rPr lang="en-CA" sz="1800" b="1" i="0" u="none" strike="noStrike" cap="none">
                <a:solidFill>
                  <a:srgbClr val="262626"/>
                </a:solidFill>
                <a:latin typeface="Montserrat"/>
                <a:ea typeface="Montserrat"/>
                <a:cs typeface="Montserrat"/>
                <a:sym typeface="Montserrat"/>
              </a:rPr>
              <a:t>Install the GPU Device Driver</a:t>
            </a:r>
            <a:endParaRPr sz="1800" b="1" i="0" u="none" strike="noStrike" cap="none">
              <a:solidFill>
                <a:srgbClr val="262626"/>
              </a:solidFill>
              <a:latin typeface="Montserrat"/>
              <a:ea typeface="Montserrat"/>
              <a:cs typeface="Montserrat"/>
              <a:sym typeface="Montserrat"/>
            </a:endParaRPr>
          </a:p>
        </p:txBody>
      </p:sp>
      <p:grpSp>
        <p:nvGrpSpPr>
          <p:cNvPr id="227" name="Google Shape;227;g2f25993eeeb_0_67"/>
          <p:cNvGrpSpPr/>
          <p:nvPr/>
        </p:nvGrpSpPr>
        <p:grpSpPr>
          <a:xfrm>
            <a:off x="1628800" y="4848275"/>
            <a:ext cx="4601400" cy="1658582"/>
            <a:chOff x="2488650" y="7678925"/>
            <a:chExt cx="4601400" cy="1658582"/>
          </a:xfrm>
        </p:grpSpPr>
        <p:sp>
          <p:nvSpPr>
            <p:cNvPr id="228" name="Google Shape;228;g2f25993eeeb_0_67"/>
            <p:cNvSpPr/>
            <p:nvPr/>
          </p:nvSpPr>
          <p:spPr>
            <a:xfrm>
              <a:off x="2488650" y="8330475"/>
              <a:ext cx="4601400" cy="490200"/>
            </a:xfrm>
            <a:prstGeom prst="rect">
              <a:avLst/>
            </a:prstGeom>
            <a:solidFill>
              <a:srgbClr val="FFFFFF"/>
            </a:solidFill>
            <a:ln w="25400" cap="flat" cmpd="sng">
              <a:solidFill>
                <a:srgbClr val="5D168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ts val="0"/>
                </a:spcBef>
                <a:spcAft>
                  <a:spcPts val="0"/>
                </a:spcAft>
                <a:buClr>
                  <a:schemeClr val="dk1"/>
                </a:buClr>
                <a:buSzPts val="2000"/>
                <a:buFont typeface="Trebuchet MS"/>
                <a:buNone/>
              </a:pPr>
              <a:r>
                <a:rPr lang="en-CA" sz="1900" b="0" i="0" u="none" strike="noStrike" cap="none">
                  <a:solidFill>
                    <a:schemeClr val="dk1"/>
                  </a:solidFill>
                  <a:latin typeface="Trebuchet MS"/>
                  <a:ea typeface="Trebuchet MS"/>
                  <a:cs typeface="Trebuchet MS"/>
                  <a:sym typeface="Trebuchet MS"/>
                </a:rPr>
                <a:t>Operating System</a:t>
              </a:r>
              <a:endParaRPr sz="1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29" name="Google Shape;229;g2f25993eeeb_0_67"/>
            <p:cNvSpPr/>
            <p:nvPr/>
          </p:nvSpPr>
          <p:spPr>
            <a:xfrm>
              <a:off x="2488650" y="7678925"/>
              <a:ext cx="4601400" cy="565800"/>
            </a:xfrm>
            <a:prstGeom prst="rect">
              <a:avLst/>
            </a:prstGeom>
            <a:solidFill>
              <a:srgbClr val="76B900"/>
            </a:solidFill>
            <a:ln w="25400" cap="flat" cmpd="sng">
              <a:solidFill>
                <a:srgbClr val="5D168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Trebuchet MS"/>
                <a:buNone/>
              </a:pPr>
              <a:r>
                <a:rPr lang="en-CA" sz="1700" b="0" i="0" u="none" strike="noStrike" cap="none">
                  <a:solidFill>
                    <a:srgbClr val="000000"/>
                  </a:solidFill>
                  <a:latin typeface="Trebuchet MS"/>
                  <a:ea typeface="Trebuchet MS"/>
                  <a:cs typeface="Trebuchet MS"/>
                  <a:sym typeface="Trebuchet MS"/>
                </a:rPr>
                <a:t>GPU Device Driver</a:t>
              </a:r>
              <a:endParaRPr sz="1300" b="0" i="0" u="none" strike="noStrike" cap="none">
                <a:solidFill>
                  <a:srgbClr val="FFFFFF"/>
                </a:solidFill>
                <a:latin typeface="Arial"/>
                <a:ea typeface="Arial"/>
                <a:cs typeface="Arial"/>
                <a:sym typeface="Arial"/>
              </a:endParaRPr>
            </a:p>
          </p:txBody>
        </p:sp>
        <p:sp>
          <p:nvSpPr>
            <p:cNvPr id="230" name="Google Shape;230;g2f25993eeeb_0_67"/>
            <p:cNvSpPr txBox="1"/>
            <p:nvPr/>
          </p:nvSpPr>
          <p:spPr>
            <a:xfrm>
              <a:off x="3253169" y="8912707"/>
              <a:ext cx="2892600" cy="42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CA" sz="2000" b="0" i="0" u="none" strike="noStrike" cap="none">
                  <a:solidFill>
                    <a:srgbClr val="000000"/>
                  </a:solidFill>
                  <a:latin typeface="Trebuchet MS"/>
                  <a:ea typeface="Trebuchet MS"/>
                  <a:cs typeface="Trebuchet MS"/>
                  <a:sym typeface="Trebuchet MS"/>
                </a:rPr>
                <a:t>GPU Node </a:t>
              </a:r>
              <a:endParaRPr sz="20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f25993eeeb_0_125"/>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sz="2500" b="1"/>
              <a:t>Enabling GPU Support in Kubernetes Today</a:t>
            </a:r>
            <a:endParaRPr sz="2500" b="1"/>
          </a:p>
        </p:txBody>
      </p:sp>
      <p:sp>
        <p:nvSpPr>
          <p:cNvPr id="236" name="Google Shape;236;g2f25993eeeb_0_125"/>
          <p:cNvSpPr txBox="1"/>
          <p:nvPr/>
        </p:nvSpPr>
        <p:spPr>
          <a:xfrm>
            <a:off x="7376737" y="5077625"/>
            <a:ext cx="4272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V100</a:t>
            </a:r>
            <a:endParaRPr sz="1100" b="0" i="0" u="none" strike="noStrike" cap="none">
              <a:solidFill>
                <a:srgbClr val="000000"/>
              </a:solidFill>
              <a:latin typeface="Trebuchet MS"/>
              <a:ea typeface="Trebuchet MS"/>
              <a:cs typeface="Trebuchet MS"/>
              <a:sym typeface="Trebuchet MS"/>
            </a:endParaRPr>
          </a:p>
        </p:txBody>
      </p:sp>
      <p:sp>
        <p:nvSpPr>
          <p:cNvPr id="237" name="Google Shape;237;g2f25993eeeb_0_125"/>
          <p:cNvSpPr txBox="1"/>
          <p:nvPr/>
        </p:nvSpPr>
        <p:spPr>
          <a:xfrm>
            <a:off x="6053349" y="5077623"/>
            <a:ext cx="1785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T4</a:t>
            </a:r>
            <a:endParaRPr sz="1100" b="0" i="0" u="none" strike="noStrike" cap="none">
              <a:solidFill>
                <a:srgbClr val="000000"/>
              </a:solidFill>
              <a:latin typeface="Trebuchet MS"/>
              <a:ea typeface="Trebuchet MS"/>
              <a:cs typeface="Trebuchet MS"/>
              <a:sym typeface="Trebuchet MS"/>
            </a:endParaRPr>
          </a:p>
        </p:txBody>
      </p:sp>
      <p:sp>
        <p:nvSpPr>
          <p:cNvPr id="238" name="Google Shape;238;g2f25993eeeb_0_125"/>
          <p:cNvSpPr txBox="1"/>
          <p:nvPr/>
        </p:nvSpPr>
        <p:spPr>
          <a:xfrm>
            <a:off x="391025" y="1244804"/>
            <a:ext cx="11266200" cy="7659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rgbClr val="000000"/>
              </a:buClr>
              <a:buSzPts val="1800"/>
              <a:buFont typeface="Arial"/>
              <a:buNone/>
            </a:pPr>
            <a:r>
              <a:rPr lang="en-CA" sz="1800" b="1" i="0" u="none" strike="noStrike" cap="none">
                <a:solidFill>
                  <a:srgbClr val="262626"/>
                </a:solidFill>
                <a:latin typeface="Montserrat"/>
                <a:ea typeface="Montserrat"/>
                <a:cs typeface="Montserrat"/>
                <a:sym typeface="Montserrat"/>
              </a:rPr>
              <a:t>Install the NVIDIA Container Toolkit </a:t>
            </a:r>
            <a:endParaRPr sz="1800" b="1" i="0" u="none" strike="noStrike" cap="none">
              <a:solidFill>
                <a:srgbClr val="262626"/>
              </a:solidFill>
              <a:latin typeface="Montserrat"/>
              <a:ea typeface="Montserrat"/>
              <a:cs typeface="Montserrat"/>
              <a:sym typeface="Montserrat"/>
            </a:endParaRPr>
          </a:p>
          <a:p>
            <a:pPr marL="0" marR="0" lvl="0" indent="0" algn="l" rtl="0">
              <a:lnSpc>
                <a:spcPct val="90000"/>
              </a:lnSpc>
              <a:spcBef>
                <a:spcPts val="0"/>
              </a:spcBef>
              <a:spcAft>
                <a:spcPts val="0"/>
              </a:spcAft>
              <a:buClr>
                <a:srgbClr val="000000"/>
              </a:buClr>
              <a:buSzPts val="1800"/>
              <a:buFont typeface="Arial"/>
              <a:buNone/>
            </a:pPr>
            <a:endParaRPr sz="1800" b="1" i="0" u="none" strike="noStrike" cap="none">
              <a:solidFill>
                <a:srgbClr val="262626"/>
              </a:solidFill>
              <a:latin typeface="Montserrat"/>
              <a:ea typeface="Montserrat"/>
              <a:cs typeface="Montserrat"/>
              <a:sym typeface="Montserrat"/>
            </a:endParaRPr>
          </a:p>
          <a:p>
            <a:pPr marL="0" marR="0" lvl="0" indent="0" algn="l" rtl="0">
              <a:lnSpc>
                <a:spcPct val="90000"/>
              </a:lnSpc>
              <a:spcBef>
                <a:spcPts val="0"/>
              </a:spcBef>
              <a:spcAft>
                <a:spcPts val="0"/>
              </a:spcAft>
              <a:buClr>
                <a:srgbClr val="000000"/>
              </a:buClr>
              <a:buSzPts val="1800"/>
              <a:buFont typeface="Arial"/>
              <a:buNone/>
            </a:pPr>
            <a:r>
              <a:rPr lang="en-CA" sz="1800" b="1" i="0" u="none" strike="noStrike" cap="none">
                <a:solidFill>
                  <a:srgbClr val="0000FF"/>
                </a:solidFill>
                <a:latin typeface="Montserrat"/>
                <a:ea typeface="Montserrat"/>
                <a:cs typeface="Montserrat"/>
                <a:sym typeface="Montserrat"/>
              </a:rPr>
              <a:t>Configure </a:t>
            </a:r>
            <a:r>
              <a:rPr lang="en-CA" sz="1800" b="1">
                <a:solidFill>
                  <a:srgbClr val="0000FF"/>
                </a:solidFill>
                <a:latin typeface="Montserrat"/>
                <a:ea typeface="Montserrat"/>
                <a:cs typeface="Montserrat"/>
                <a:sym typeface="Montserrat"/>
              </a:rPr>
              <a:t>c</a:t>
            </a:r>
            <a:r>
              <a:rPr lang="en-CA" sz="1800" b="1" i="0" u="none" strike="noStrike" cap="none">
                <a:solidFill>
                  <a:srgbClr val="0000FF"/>
                </a:solidFill>
                <a:latin typeface="Montserrat"/>
                <a:ea typeface="Montserrat"/>
                <a:cs typeface="Montserrat"/>
                <a:sym typeface="Montserrat"/>
              </a:rPr>
              <a:t>ontainer runtimes to </a:t>
            </a:r>
            <a:r>
              <a:rPr lang="en-CA" sz="1800" b="1">
                <a:solidFill>
                  <a:srgbClr val="0000FF"/>
                </a:solidFill>
                <a:latin typeface="Montserrat"/>
                <a:ea typeface="Montserrat"/>
                <a:cs typeface="Montserrat"/>
                <a:sym typeface="Montserrat"/>
              </a:rPr>
              <a:t>access GPUs from within containers</a:t>
            </a:r>
            <a:endParaRPr sz="1800" b="1" i="0" u="none" strike="noStrike" cap="none">
              <a:solidFill>
                <a:srgbClr val="0000FF"/>
              </a:solidFill>
              <a:latin typeface="Montserrat"/>
              <a:ea typeface="Montserrat"/>
              <a:cs typeface="Montserrat"/>
              <a:sym typeface="Montserrat"/>
            </a:endParaRPr>
          </a:p>
        </p:txBody>
      </p:sp>
      <p:grpSp>
        <p:nvGrpSpPr>
          <p:cNvPr id="239" name="Google Shape;239;g2f25993eeeb_0_125"/>
          <p:cNvGrpSpPr/>
          <p:nvPr/>
        </p:nvGrpSpPr>
        <p:grpSpPr>
          <a:xfrm>
            <a:off x="1628025" y="3490925"/>
            <a:ext cx="4617175" cy="3015932"/>
            <a:chOff x="2487875" y="6321575"/>
            <a:chExt cx="4617175" cy="3015932"/>
          </a:xfrm>
        </p:grpSpPr>
        <p:sp>
          <p:nvSpPr>
            <p:cNvPr id="240" name="Google Shape;240;g2f25993eeeb_0_125"/>
            <p:cNvSpPr/>
            <p:nvPr/>
          </p:nvSpPr>
          <p:spPr>
            <a:xfrm>
              <a:off x="2488650" y="8330475"/>
              <a:ext cx="4601400" cy="490200"/>
            </a:xfrm>
            <a:prstGeom prst="rect">
              <a:avLst/>
            </a:prstGeom>
            <a:solidFill>
              <a:srgbClr val="FFFFFF"/>
            </a:solidFill>
            <a:ln w="25400" cap="flat" cmpd="sng">
              <a:solidFill>
                <a:srgbClr val="5D168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ts val="0"/>
                </a:spcBef>
                <a:spcAft>
                  <a:spcPts val="0"/>
                </a:spcAft>
                <a:buClr>
                  <a:schemeClr val="dk1"/>
                </a:buClr>
                <a:buSzPts val="2000"/>
                <a:buFont typeface="Trebuchet MS"/>
                <a:buNone/>
              </a:pPr>
              <a:r>
                <a:rPr lang="en-CA" sz="1900" i="0" u="none" strike="noStrike" cap="none">
                  <a:solidFill>
                    <a:schemeClr val="dk1"/>
                  </a:solidFill>
                  <a:latin typeface="Trebuchet MS"/>
                  <a:ea typeface="Trebuchet MS"/>
                  <a:cs typeface="Trebuchet MS"/>
                  <a:sym typeface="Trebuchet MS"/>
                </a:rPr>
                <a:t>Operating System</a:t>
              </a:r>
              <a:endParaRPr sz="150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41" name="Google Shape;241;g2f25993eeeb_0_125"/>
            <p:cNvSpPr/>
            <p:nvPr/>
          </p:nvSpPr>
          <p:spPr>
            <a:xfrm>
              <a:off x="2488650" y="7678925"/>
              <a:ext cx="4601400" cy="565800"/>
            </a:xfrm>
            <a:prstGeom prst="rect">
              <a:avLst/>
            </a:prstGeom>
            <a:solidFill>
              <a:srgbClr val="76B900"/>
            </a:solidFill>
            <a:ln w="25400" cap="flat" cmpd="sng">
              <a:solidFill>
                <a:srgbClr val="5D168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Trebuchet MS"/>
                <a:buNone/>
              </a:pPr>
              <a:r>
                <a:rPr lang="en-CA" sz="1700" i="0" u="none" strike="noStrike" cap="none">
                  <a:solidFill>
                    <a:srgbClr val="000000"/>
                  </a:solidFill>
                  <a:latin typeface="Trebuchet MS"/>
                  <a:ea typeface="Trebuchet MS"/>
                  <a:cs typeface="Trebuchet MS"/>
                  <a:sym typeface="Trebuchet MS"/>
                </a:rPr>
                <a:t>GPU Device Driver</a:t>
              </a:r>
              <a:endParaRPr sz="1300" i="0" u="none" strike="noStrike" cap="none">
                <a:solidFill>
                  <a:srgbClr val="FFFFFF"/>
                </a:solidFill>
                <a:latin typeface="Trebuchet MS"/>
                <a:ea typeface="Trebuchet MS"/>
                <a:cs typeface="Trebuchet MS"/>
                <a:sym typeface="Trebuchet MS"/>
              </a:endParaRPr>
            </a:p>
          </p:txBody>
        </p:sp>
        <p:sp>
          <p:nvSpPr>
            <p:cNvPr id="242" name="Google Shape;242;g2f25993eeeb_0_125"/>
            <p:cNvSpPr/>
            <p:nvPr/>
          </p:nvSpPr>
          <p:spPr>
            <a:xfrm>
              <a:off x="2506950" y="6857265"/>
              <a:ext cx="4598100" cy="760200"/>
            </a:xfrm>
            <a:prstGeom prst="rect">
              <a:avLst/>
            </a:prstGeom>
            <a:solidFill>
              <a:srgbClr val="FFFFFF"/>
            </a:solidFill>
            <a:ln w="25400" cap="flat" cmpd="sng">
              <a:solidFill>
                <a:srgbClr val="00856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43" name="Google Shape;243;g2f25993eeeb_0_125"/>
            <p:cNvSpPr/>
            <p:nvPr/>
          </p:nvSpPr>
          <p:spPr>
            <a:xfrm>
              <a:off x="2487875" y="6321575"/>
              <a:ext cx="4601400" cy="565800"/>
            </a:xfrm>
            <a:prstGeom prst="rect">
              <a:avLst/>
            </a:prstGeom>
            <a:solidFill>
              <a:srgbClr val="76B900"/>
            </a:solidFill>
            <a:ln w="25400" cap="flat" cmpd="sng">
              <a:solidFill>
                <a:srgbClr val="00856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Trebuchet MS"/>
                <a:buNone/>
              </a:pPr>
              <a:r>
                <a:rPr lang="en-CA" sz="1600">
                  <a:latin typeface="Trebuchet MS"/>
                  <a:ea typeface="Trebuchet MS"/>
                  <a:cs typeface="Trebuchet MS"/>
                  <a:sym typeface="Trebuchet MS"/>
                </a:rPr>
                <a:t>Runtime Handlers for GPUs</a:t>
              </a:r>
              <a:endParaRPr sz="1600" b="0" i="0" u="none" strike="noStrike" cap="none">
                <a:solidFill>
                  <a:srgbClr val="000000"/>
                </a:solidFill>
                <a:latin typeface="Trebuchet MS"/>
                <a:ea typeface="Trebuchet MS"/>
                <a:cs typeface="Trebuchet MS"/>
                <a:sym typeface="Trebuchet MS"/>
              </a:endParaRPr>
            </a:p>
          </p:txBody>
        </p:sp>
        <p:grpSp>
          <p:nvGrpSpPr>
            <p:cNvPr id="244" name="Google Shape;244;g2f25993eeeb_0_125"/>
            <p:cNvGrpSpPr/>
            <p:nvPr/>
          </p:nvGrpSpPr>
          <p:grpSpPr>
            <a:xfrm>
              <a:off x="2686795" y="7014640"/>
              <a:ext cx="1653363" cy="478847"/>
              <a:chOff x="2108939" y="7217068"/>
              <a:chExt cx="1653363" cy="478847"/>
            </a:xfrm>
          </p:grpSpPr>
          <p:pic>
            <p:nvPicPr>
              <p:cNvPr id="245" name="Google Shape;245;g2f25993eeeb_0_125" descr="Image result for docker logo png"/>
              <p:cNvPicPr preferRelativeResize="0"/>
              <p:nvPr/>
            </p:nvPicPr>
            <p:blipFill rotWithShape="1">
              <a:blip r:embed="rId3">
                <a:alphaModFix/>
              </a:blip>
              <a:srcRect/>
              <a:stretch/>
            </p:blipFill>
            <p:spPr>
              <a:xfrm>
                <a:off x="2108939" y="7227942"/>
                <a:ext cx="588623" cy="457450"/>
              </a:xfrm>
              <a:prstGeom prst="rect">
                <a:avLst/>
              </a:prstGeom>
              <a:noFill/>
              <a:ln>
                <a:noFill/>
              </a:ln>
            </p:spPr>
          </p:pic>
          <p:pic>
            <p:nvPicPr>
              <p:cNvPr id="246" name="Google Shape;246;g2f25993eeeb_0_125"/>
              <p:cNvPicPr preferRelativeResize="0"/>
              <p:nvPr/>
            </p:nvPicPr>
            <p:blipFill rotWithShape="1">
              <a:blip r:embed="rId4">
                <a:alphaModFix/>
              </a:blip>
              <a:srcRect/>
              <a:stretch/>
            </p:blipFill>
            <p:spPr>
              <a:xfrm>
                <a:off x="2809629" y="7248638"/>
                <a:ext cx="415699" cy="415699"/>
              </a:xfrm>
              <a:prstGeom prst="rect">
                <a:avLst/>
              </a:prstGeom>
              <a:noFill/>
              <a:ln>
                <a:noFill/>
              </a:ln>
            </p:spPr>
          </p:pic>
          <p:pic>
            <p:nvPicPr>
              <p:cNvPr id="247" name="Google Shape;247;g2f25993eeeb_0_125" descr="GitHub - cri-o/cri-o: Open Container Initiative-based implementation of  Kubernetes Container Runtime Interface"/>
              <p:cNvPicPr preferRelativeResize="0"/>
              <p:nvPr/>
            </p:nvPicPr>
            <p:blipFill rotWithShape="1">
              <a:blip r:embed="rId5">
                <a:alphaModFix/>
              </a:blip>
              <a:srcRect/>
              <a:stretch/>
            </p:blipFill>
            <p:spPr>
              <a:xfrm>
                <a:off x="3283455" y="7217068"/>
                <a:ext cx="478847" cy="478847"/>
              </a:xfrm>
              <a:prstGeom prst="rect">
                <a:avLst/>
              </a:prstGeom>
              <a:noFill/>
              <a:ln>
                <a:noFill/>
              </a:ln>
            </p:spPr>
          </p:pic>
        </p:grpSp>
        <p:sp>
          <p:nvSpPr>
            <p:cNvPr id="248" name="Google Shape;248;g2f25993eeeb_0_125"/>
            <p:cNvSpPr txBox="1"/>
            <p:nvPr/>
          </p:nvSpPr>
          <p:spPr>
            <a:xfrm>
              <a:off x="3253169" y="8912707"/>
              <a:ext cx="2892600" cy="42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CA" sz="2000" i="0" u="none" strike="noStrike" cap="none">
                  <a:solidFill>
                    <a:srgbClr val="000000"/>
                  </a:solidFill>
                  <a:latin typeface="Trebuchet MS"/>
                  <a:ea typeface="Trebuchet MS"/>
                  <a:cs typeface="Trebuchet MS"/>
                  <a:sym typeface="Trebuchet MS"/>
                </a:rPr>
                <a:t>GPU Node </a:t>
              </a:r>
              <a:endParaRPr sz="2000" i="0" u="none" strike="noStrike" cap="none">
                <a:solidFill>
                  <a:srgbClr val="000000"/>
                </a:solidFill>
                <a:latin typeface="Trebuchet MS"/>
                <a:ea typeface="Trebuchet MS"/>
                <a:cs typeface="Trebuchet MS"/>
                <a:sym typeface="Trebuchet MS"/>
              </a:endParaRPr>
            </a:p>
          </p:txBody>
        </p:sp>
      </p:grpSp>
      <p:sp>
        <p:nvSpPr>
          <p:cNvPr id="249" name="Google Shape;249;g2f25993eeeb_0_125"/>
          <p:cNvSpPr txBox="1"/>
          <p:nvPr/>
        </p:nvSpPr>
        <p:spPr>
          <a:xfrm>
            <a:off x="3871425" y="4215350"/>
            <a:ext cx="2226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i="0" u="none" strike="noStrike" cap="none">
                <a:solidFill>
                  <a:schemeClr val="dk1"/>
                </a:solidFill>
                <a:latin typeface="Trebuchet MS"/>
                <a:ea typeface="Trebuchet MS"/>
                <a:cs typeface="Trebuchet MS"/>
                <a:sym typeface="Trebuchet MS"/>
              </a:rPr>
              <a:t>Container Runtime</a:t>
            </a:r>
            <a:endParaRPr sz="160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f25993eeeb_0_153"/>
          <p:cNvSpPr txBox="1">
            <a:spLocks noGrp="1"/>
          </p:cNvSpPr>
          <p:nvPr>
            <p:ph type="title"/>
          </p:nvPr>
        </p:nvSpPr>
        <p:spPr>
          <a:xfrm>
            <a:off x="161925" y="0"/>
            <a:ext cx="8343900" cy="1124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000"/>
              <a:buNone/>
            </a:pPr>
            <a:r>
              <a:rPr lang="en-CA" sz="2500" b="1"/>
              <a:t>Enabling GPU Support in Kubernetes Today</a:t>
            </a:r>
            <a:endParaRPr sz="2500" b="1"/>
          </a:p>
        </p:txBody>
      </p:sp>
      <p:sp>
        <p:nvSpPr>
          <p:cNvPr id="255" name="Google Shape;255;g2f25993eeeb_0_153"/>
          <p:cNvSpPr txBox="1"/>
          <p:nvPr/>
        </p:nvSpPr>
        <p:spPr>
          <a:xfrm>
            <a:off x="7376737" y="5077625"/>
            <a:ext cx="4272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V100</a:t>
            </a:r>
            <a:endParaRPr sz="1100" b="0" i="0" u="none" strike="noStrike" cap="none">
              <a:solidFill>
                <a:srgbClr val="000000"/>
              </a:solidFill>
              <a:latin typeface="Trebuchet MS"/>
              <a:ea typeface="Trebuchet MS"/>
              <a:cs typeface="Trebuchet MS"/>
              <a:sym typeface="Trebuchet MS"/>
            </a:endParaRPr>
          </a:p>
        </p:txBody>
      </p:sp>
      <p:sp>
        <p:nvSpPr>
          <p:cNvPr id="256" name="Google Shape;256;g2f25993eeeb_0_153"/>
          <p:cNvSpPr txBox="1"/>
          <p:nvPr/>
        </p:nvSpPr>
        <p:spPr>
          <a:xfrm>
            <a:off x="6053349" y="5077623"/>
            <a:ext cx="178500" cy="178800"/>
          </a:xfrm>
          <a:prstGeom prst="rect">
            <a:avLst/>
          </a:prstGeom>
          <a:noFill/>
          <a:ln>
            <a:noFill/>
          </a:ln>
        </p:spPr>
        <p:txBody>
          <a:bodyPr spcFirstLastPara="1" wrap="square" lIns="0" tIns="9525" rIns="0" bIns="0" anchor="t" anchorCtr="0">
            <a:spAutoFit/>
          </a:bodyPr>
          <a:lstStyle/>
          <a:p>
            <a:pPr marL="12700" marR="0" lvl="0" indent="0" algn="l" rtl="0">
              <a:lnSpc>
                <a:spcPct val="100000"/>
              </a:lnSpc>
              <a:spcBef>
                <a:spcPts val="0"/>
              </a:spcBef>
              <a:spcAft>
                <a:spcPts val="0"/>
              </a:spcAft>
              <a:buClr>
                <a:srgbClr val="000000"/>
              </a:buClr>
              <a:buSzPts val="1100"/>
              <a:buFont typeface="Arial"/>
              <a:buNone/>
            </a:pPr>
            <a:r>
              <a:rPr lang="en-CA" sz="1100" b="1" i="0" u="none" strike="noStrike" cap="none">
                <a:solidFill>
                  <a:srgbClr val="FFFFFF"/>
                </a:solidFill>
                <a:latin typeface="Trebuchet MS"/>
                <a:ea typeface="Trebuchet MS"/>
                <a:cs typeface="Trebuchet MS"/>
                <a:sym typeface="Trebuchet MS"/>
              </a:rPr>
              <a:t>T4</a:t>
            </a:r>
            <a:endParaRPr sz="1100" b="0" i="0" u="none" strike="noStrike" cap="none">
              <a:solidFill>
                <a:srgbClr val="000000"/>
              </a:solidFill>
              <a:latin typeface="Trebuchet MS"/>
              <a:ea typeface="Trebuchet MS"/>
              <a:cs typeface="Trebuchet MS"/>
              <a:sym typeface="Trebuchet MS"/>
            </a:endParaRPr>
          </a:p>
        </p:txBody>
      </p:sp>
      <p:sp>
        <p:nvSpPr>
          <p:cNvPr id="257" name="Google Shape;257;g2f25993eeeb_0_153"/>
          <p:cNvSpPr txBox="1"/>
          <p:nvPr/>
        </p:nvSpPr>
        <p:spPr>
          <a:xfrm>
            <a:off x="391025" y="1244794"/>
            <a:ext cx="11266200" cy="84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800"/>
              <a:buFont typeface="Arial"/>
              <a:buNone/>
            </a:pPr>
            <a:r>
              <a:rPr lang="en-CA" sz="1800" b="1" i="0" u="none" strike="noStrike" cap="none">
                <a:solidFill>
                  <a:srgbClr val="262626"/>
                </a:solidFill>
                <a:latin typeface="Montserrat"/>
                <a:ea typeface="Montserrat"/>
                <a:cs typeface="Montserrat"/>
                <a:sym typeface="Montserrat"/>
              </a:rPr>
              <a:t>Deploy the Device Plugin </a:t>
            </a:r>
            <a:endParaRPr sz="1800" b="1" i="0" u="none" strike="noStrike" cap="none">
              <a:solidFill>
                <a:srgbClr val="262626"/>
              </a:solidFill>
              <a:latin typeface="Montserrat"/>
              <a:ea typeface="Montserrat"/>
              <a:cs typeface="Montserrat"/>
              <a:sym typeface="Montserrat"/>
            </a:endParaRPr>
          </a:p>
          <a:p>
            <a:pPr marL="0" marR="0" lvl="0" indent="0" algn="l" rtl="0">
              <a:lnSpc>
                <a:spcPct val="90000"/>
              </a:lnSpc>
              <a:spcBef>
                <a:spcPts val="0"/>
              </a:spcBef>
              <a:spcAft>
                <a:spcPts val="0"/>
              </a:spcAft>
              <a:buClr>
                <a:srgbClr val="000000"/>
              </a:buClr>
              <a:buSzPts val="1800"/>
              <a:buFont typeface="Arial"/>
              <a:buNone/>
            </a:pPr>
            <a:endParaRPr sz="1800" b="1" i="0" u="none" strike="noStrike" cap="none">
              <a:solidFill>
                <a:srgbClr val="262626"/>
              </a:solidFill>
              <a:latin typeface="Montserrat"/>
              <a:ea typeface="Montserrat"/>
              <a:cs typeface="Montserrat"/>
              <a:sym typeface="Montserrat"/>
            </a:endParaRPr>
          </a:p>
          <a:p>
            <a:pPr marL="0" marR="0" lvl="0" indent="0" algn="l" rtl="0">
              <a:lnSpc>
                <a:spcPct val="90000"/>
              </a:lnSpc>
              <a:spcBef>
                <a:spcPts val="0"/>
              </a:spcBef>
              <a:spcAft>
                <a:spcPts val="0"/>
              </a:spcAft>
              <a:buClr>
                <a:srgbClr val="000000"/>
              </a:buClr>
              <a:buSzPts val="1800"/>
              <a:buFont typeface="Arial"/>
              <a:buNone/>
            </a:pPr>
            <a:r>
              <a:rPr lang="en-CA" sz="1800" b="1" i="0" u="none" strike="noStrike" cap="none">
                <a:solidFill>
                  <a:srgbClr val="0000FF"/>
                </a:solidFill>
                <a:latin typeface="Montserrat"/>
                <a:ea typeface="Montserrat"/>
                <a:cs typeface="Montserrat"/>
                <a:sym typeface="Montserrat"/>
              </a:rPr>
              <a:t>Advertise GPUs to the kubelet</a:t>
            </a:r>
            <a:endParaRPr sz="1800" b="1" i="0" u="none" strike="noStrike" cap="none">
              <a:solidFill>
                <a:srgbClr val="0000FF"/>
              </a:solidFill>
              <a:latin typeface="Montserrat"/>
              <a:ea typeface="Montserrat"/>
              <a:cs typeface="Montserrat"/>
              <a:sym typeface="Montserrat"/>
            </a:endParaRPr>
          </a:p>
        </p:txBody>
      </p:sp>
      <p:grpSp>
        <p:nvGrpSpPr>
          <p:cNvPr id="258" name="Google Shape;258;g2f25993eeeb_0_153"/>
          <p:cNvGrpSpPr/>
          <p:nvPr/>
        </p:nvGrpSpPr>
        <p:grpSpPr>
          <a:xfrm>
            <a:off x="1611275" y="2236000"/>
            <a:ext cx="4620600" cy="4248807"/>
            <a:chOff x="2487875" y="5088700"/>
            <a:chExt cx="4620600" cy="4248807"/>
          </a:xfrm>
        </p:grpSpPr>
        <p:sp>
          <p:nvSpPr>
            <p:cNvPr id="259" name="Google Shape;259;g2f25993eeeb_0_153"/>
            <p:cNvSpPr/>
            <p:nvPr/>
          </p:nvSpPr>
          <p:spPr>
            <a:xfrm>
              <a:off x="2488650" y="8330475"/>
              <a:ext cx="4601400" cy="490200"/>
            </a:xfrm>
            <a:prstGeom prst="rect">
              <a:avLst/>
            </a:prstGeom>
            <a:solidFill>
              <a:srgbClr val="FFFFFF"/>
            </a:solidFill>
            <a:ln w="25400" cap="flat" cmpd="sng">
              <a:solidFill>
                <a:srgbClr val="5D168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ts val="0"/>
                </a:spcBef>
                <a:spcAft>
                  <a:spcPts val="0"/>
                </a:spcAft>
                <a:buClr>
                  <a:schemeClr val="dk1"/>
                </a:buClr>
                <a:buSzPts val="2000"/>
                <a:buFont typeface="Trebuchet MS"/>
                <a:buNone/>
              </a:pPr>
              <a:r>
                <a:rPr lang="en-CA" sz="1900" b="0" i="0" u="none" strike="noStrike" cap="none">
                  <a:solidFill>
                    <a:schemeClr val="dk1"/>
                  </a:solidFill>
                  <a:latin typeface="Trebuchet MS"/>
                  <a:ea typeface="Trebuchet MS"/>
                  <a:cs typeface="Trebuchet MS"/>
                  <a:sym typeface="Trebuchet MS"/>
                </a:rPr>
                <a:t>Operating System</a:t>
              </a:r>
              <a:endParaRPr sz="15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60" name="Google Shape;260;g2f25993eeeb_0_153"/>
            <p:cNvSpPr/>
            <p:nvPr/>
          </p:nvSpPr>
          <p:spPr>
            <a:xfrm>
              <a:off x="2488650" y="7678925"/>
              <a:ext cx="4601400" cy="565800"/>
            </a:xfrm>
            <a:prstGeom prst="rect">
              <a:avLst/>
            </a:prstGeom>
            <a:solidFill>
              <a:srgbClr val="76B900"/>
            </a:solidFill>
            <a:ln w="25400" cap="flat" cmpd="sng">
              <a:solidFill>
                <a:srgbClr val="5D168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000"/>
                <a:buFont typeface="Trebuchet MS"/>
                <a:buNone/>
              </a:pPr>
              <a:r>
                <a:rPr lang="en-CA" sz="1700" b="0" i="0" u="none" strike="noStrike" cap="none">
                  <a:solidFill>
                    <a:srgbClr val="000000"/>
                  </a:solidFill>
                  <a:latin typeface="Trebuchet MS"/>
                  <a:ea typeface="Trebuchet MS"/>
                  <a:cs typeface="Trebuchet MS"/>
                  <a:sym typeface="Trebuchet MS"/>
                </a:rPr>
                <a:t>GPU Device Driver</a:t>
              </a:r>
              <a:endParaRPr sz="1300" b="0" i="0" u="none" strike="noStrike" cap="none">
                <a:solidFill>
                  <a:srgbClr val="FFFFFF"/>
                </a:solidFill>
                <a:latin typeface="Arial"/>
                <a:ea typeface="Arial"/>
                <a:cs typeface="Arial"/>
                <a:sym typeface="Arial"/>
              </a:endParaRPr>
            </a:p>
          </p:txBody>
        </p:sp>
        <p:sp>
          <p:nvSpPr>
            <p:cNvPr id="261" name="Google Shape;261;g2f25993eeeb_0_153"/>
            <p:cNvSpPr/>
            <p:nvPr/>
          </p:nvSpPr>
          <p:spPr>
            <a:xfrm>
              <a:off x="2506950" y="6857265"/>
              <a:ext cx="4598100" cy="760200"/>
            </a:xfrm>
            <a:prstGeom prst="rect">
              <a:avLst/>
            </a:prstGeom>
            <a:solidFill>
              <a:srgbClr val="FFFFFF"/>
            </a:solidFill>
            <a:ln w="25400" cap="flat" cmpd="sng">
              <a:solidFill>
                <a:srgbClr val="00856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62" name="Google Shape;262;g2f25993eeeb_0_153"/>
            <p:cNvSpPr/>
            <p:nvPr/>
          </p:nvSpPr>
          <p:spPr>
            <a:xfrm>
              <a:off x="2507040" y="5713214"/>
              <a:ext cx="4601400" cy="606600"/>
            </a:xfrm>
            <a:prstGeom prst="rect">
              <a:avLst/>
            </a:prstGeom>
            <a:solidFill>
              <a:srgbClr val="FFFFFF"/>
            </a:solidFill>
            <a:ln w="25400" cap="flat" cmpd="sng">
              <a:solidFill>
                <a:srgbClr val="890C5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600"/>
                <a:buFont typeface="Arial"/>
                <a:buNone/>
              </a:pPr>
              <a:endParaRPr sz="1600" b="0" i="0" u="none" strike="noStrike" cap="none">
                <a:solidFill>
                  <a:srgbClr val="FFFFFF"/>
                </a:solidFill>
                <a:latin typeface="Arial"/>
                <a:ea typeface="Arial"/>
                <a:cs typeface="Arial"/>
                <a:sym typeface="Arial"/>
              </a:endParaRPr>
            </a:p>
          </p:txBody>
        </p:sp>
        <p:sp>
          <p:nvSpPr>
            <p:cNvPr id="263" name="Google Shape;263;g2f25993eeeb_0_153"/>
            <p:cNvSpPr/>
            <p:nvPr/>
          </p:nvSpPr>
          <p:spPr>
            <a:xfrm>
              <a:off x="2487875" y="6321575"/>
              <a:ext cx="4601400" cy="565800"/>
            </a:xfrm>
            <a:prstGeom prst="rect">
              <a:avLst/>
            </a:prstGeom>
            <a:solidFill>
              <a:srgbClr val="76B900"/>
            </a:solidFill>
            <a:ln w="25400" cap="flat" cmpd="sng">
              <a:solidFill>
                <a:srgbClr val="008564"/>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1800"/>
                <a:buFont typeface="Trebuchet MS"/>
                <a:buNone/>
              </a:pPr>
              <a:r>
                <a:rPr lang="en-CA" sz="1600">
                  <a:solidFill>
                    <a:schemeClr val="dk1"/>
                  </a:solidFill>
                  <a:latin typeface="Trebuchet MS"/>
                  <a:ea typeface="Trebuchet MS"/>
                  <a:cs typeface="Trebuchet MS"/>
                  <a:sym typeface="Trebuchet MS"/>
                </a:rPr>
                <a:t>Runtime Handlers for GPUs</a:t>
              </a:r>
              <a:endParaRPr sz="1600">
                <a:latin typeface="Trebuchet MS"/>
                <a:ea typeface="Trebuchet MS"/>
                <a:cs typeface="Trebuchet MS"/>
                <a:sym typeface="Trebuchet MS"/>
              </a:endParaRPr>
            </a:p>
          </p:txBody>
        </p:sp>
        <p:grpSp>
          <p:nvGrpSpPr>
            <p:cNvPr id="264" name="Google Shape;264;g2f25993eeeb_0_153"/>
            <p:cNvGrpSpPr/>
            <p:nvPr/>
          </p:nvGrpSpPr>
          <p:grpSpPr>
            <a:xfrm>
              <a:off x="2686795" y="7014640"/>
              <a:ext cx="1653363" cy="478847"/>
              <a:chOff x="2108939" y="7217068"/>
              <a:chExt cx="1653363" cy="478847"/>
            </a:xfrm>
          </p:grpSpPr>
          <p:pic>
            <p:nvPicPr>
              <p:cNvPr id="265" name="Google Shape;265;g2f25993eeeb_0_153" descr="Image result for docker logo png"/>
              <p:cNvPicPr preferRelativeResize="0"/>
              <p:nvPr/>
            </p:nvPicPr>
            <p:blipFill rotWithShape="1">
              <a:blip r:embed="rId3">
                <a:alphaModFix/>
              </a:blip>
              <a:srcRect/>
              <a:stretch/>
            </p:blipFill>
            <p:spPr>
              <a:xfrm>
                <a:off x="2108939" y="7227942"/>
                <a:ext cx="588623" cy="457450"/>
              </a:xfrm>
              <a:prstGeom prst="rect">
                <a:avLst/>
              </a:prstGeom>
              <a:noFill/>
              <a:ln>
                <a:noFill/>
              </a:ln>
            </p:spPr>
          </p:pic>
          <p:pic>
            <p:nvPicPr>
              <p:cNvPr id="266" name="Google Shape;266;g2f25993eeeb_0_153"/>
              <p:cNvPicPr preferRelativeResize="0"/>
              <p:nvPr/>
            </p:nvPicPr>
            <p:blipFill rotWithShape="1">
              <a:blip r:embed="rId4">
                <a:alphaModFix/>
              </a:blip>
              <a:srcRect/>
              <a:stretch/>
            </p:blipFill>
            <p:spPr>
              <a:xfrm>
                <a:off x="2809629" y="7248638"/>
                <a:ext cx="415699" cy="415699"/>
              </a:xfrm>
              <a:prstGeom prst="rect">
                <a:avLst/>
              </a:prstGeom>
              <a:noFill/>
              <a:ln>
                <a:noFill/>
              </a:ln>
            </p:spPr>
          </p:pic>
          <p:pic>
            <p:nvPicPr>
              <p:cNvPr id="267" name="Google Shape;267;g2f25993eeeb_0_153" descr="GitHub - cri-o/cri-o: Open Container Initiative-based implementation of  Kubernetes Container Runtime Interface"/>
              <p:cNvPicPr preferRelativeResize="0"/>
              <p:nvPr/>
            </p:nvPicPr>
            <p:blipFill rotWithShape="1">
              <a:blip r:embed="rId5">
                <a:alphaModFix/>
              </a:blip>
              <a:srcRect/>
              <a:stretch/>
            </p:blipFill>
            <p:spPr>
              <a:xfrm>
                <a:off x="3283455" y="7217068"/>
                <a:ext cx="478847" cy="478847"/>
              </a:xfrm>
              <a:prstGeom prst="rect">
                <a:avLst/>
              </a:prstGeom>
              <a:noFill/>
              <a:ln>
                <a:noFill/>
              </a:ln>
            </p:spPr>
          </p:pic>
        </p:grpSp>
        <p:pic>
          <p:nvPicPr>
            <p:cNvPr id="268" name="Google Shape;268;g2f25993eeeb_0_153"/>
            <p:cNvPicPr preferRelativeResize="0"/>
            <p:nvPr/>
          </p:nvPicPr>
          <p:blipFill rotWithShape="1">
            <a:blip r:embed="rId6">
              <a:alphaModFix/>
            </a:blip>
            <a:srcRect/>
            <a:stretch/>
          </p:blipFill>
          <p:spPr>
            <a:xfrm>
              <a:off x="3725946" y="5729343"/>
              <a:ext cx="2334753" cy="565962"/>
            </a:xfrm>
            <a:prstGeom prst="rect">
              <a:avLst/>
            </a:prstGeom>
            <a:noFill/>
            <a:ln>
              <a:noFill/>
            </a:ln>
          </p:spPr>
        </p:pic>
        <p:sp>
          <p:nvSpPr>
            <p:cNvPr id="269" name="Google Shape;269;g2f25993eeeb_0_153"/>
            <p:cNvSpPr/>
            <p:nvPr/>
          </p:nvSpPr>
          <p:spPr>
            <a:xfrm>
              <a:off x="2487875" y="5088700"/>
              <a:ext cx="4620600" cy="565800"/>
            </a:xfrm>
            <a:prstGeom prst="cube">
              <a:avLst>
                <a:gd name="adj" fmla="val 25000"/>
              </a:avLst>
            </a:prstGeom>
            <a:solidFill>
              <a:srgbClr val="76B900"/>
            </a:solid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0" i="0" u="none" strike="noStrike" cap="none">
                  <a:solidFill>
                    <a:schemeClr val="dk1"/>
                  </a:solidFill>
                  <a:latin typeface="Trebuchet MS"/>
                  <a:ea typeface="Trebuchet MS"/>
                  <a:cs typeface="Trebuchet MS"/>
                  <a:sym typeface="Trebuchet MS"/>
                </a:rPr>
                <a:t>K8s Device Plugin</a:t>
              </a:r>
              <a:endParaRPr sz="1800" b="0" i="0" u="none" strike="noStrike" cap="none">
                <a:solidFill>
                  <a:schemeClr val="dk1"/>
                </a:solidFill>
                <a:latin typeface="Trebuchet MS"/>
                <a:ea typeface="Trebuchet MS"/>
                <a:cs typeface="Trebuchet MS"/>
                <a:sym typeface="Trebuchet MS"/>
              </a:endParaRPr>
            </a:p>
          </p:txBody>
        </p:sp>
        <p:sp>
          <p:nvSpPr>
            <p:cNvPr id="270" name="Google Shape;270;g2f25993eeeb_0_153"/>
            <p:cNvSpPr txBox="1"/>
            <p:nvPr/>
          </p:nvSpPr>
          <p:spPr>
            <a:xfrm>
              <a:off x="3253169" y="8912707"/>
              <a:ext cx="2892600" cy="42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CA" sz="2000" b="0" i="0" u="none" strike="noStrike" cap="none">
                  <a:solidFill>
                    <a:srgbClr val="000000"/>
                  </a:solidFill>
                  <a:latin typeface="Trebuchet MS"/>
                  <a:ea typeface="Trebuchet MS"/>
                  <a:cs typeface="Trebuchet MS"/>
                  <a:sym typeface="Trebuchet MS"/>
                </a:rPr>
                <a:t>GPU Node </a:t>
              </a:r>
              <a:endParaRPr sz="2000" b="0" i="0" u="none" strike="noStrike" cap="none">
                <a:solidFill>
                  <a:srgbClr val="000000"/>
                </a:solidFill>
                <a:latin typeface="Arial"/>
                <a:ea typeface="Arial"/>
                <a:cs typeface="Arial"/>
                <a:sym typeface="Arial"/>
              </a:endParaRPr>
            </a:p>
          </p:txBody>
        </p:sp>
      </p:grpSp>
      <p:sp>
        <p:nvSpPr>
          <p:cNvPr id="271" name="Google Shape;271;g2f25993eeeb_0_153"/>
          <p:cNvSpPr txBox="1"/>
          <p:nvPr/>
        </p:nvSpPr>
        <p:spPr>
          <a:xfrm>
            <a:off x="3871425" y="4215350"/>
            <a:ext cx="2226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dk1"/>
                </a:solidFill>
                <a:latin typeface="Arial"/>
                <a:ea typeface="Arial"/>
                <a:cs typeface="Arial"/>
                <a:sym typeface="Arial"/>
              </a:rPr>
              <a:t>Container Runtime</a:t>
            </a:r>
            <a:endParaRPr sz="16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3739</Words>
  <Application>Microsoft Macintosh PowerPoint</Application>
  <PresentationFormat>Widescreen</PresentationFormat>
  <Paragraphs>676</Paragraphs>
  <Slides>44</Slides>
  <Notes>44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44</vt:i4>
      </vt:variant>
    </vt:vector>
  </HeadingPairs>
  <TitlesOfParts>
    <vt:vector size="55" baseType="lpstr">
      <vt:lpstr>Montserrat</vt:lpstr>
      <vt:lpstr>Roboto Mono</vt:lpstr>
      <vt:lpstr>Trebuchet MS</vt:lpstr>
      <vt:lpstr>Calibri</vt:lpstr>
      <vt:lpstr>Lato</vt:lpstr>
      <vt:lpstr>Play</vt:lpstr>
      <vt:lpstr>Courier New</vt:lpstr>
      <vt:lpstr>Arial</vt:lpstr>
      <vt:lpstr>Consolas</vt:lpstr>
      <vt:lpstr>Office Theme</vt:lpstr>
      <vt:lpstr>Focus</vt:lpstr>
      <vt:lpstr>Simplify AI Infrastructure with Kubernetes Operators</vt:lpstr>
      <vt:lpstr>About us</vt:lpstr>
      <vt:lpstr>Outline</vt:lpstr>
      <vt:lpstr>Why K8s for AI/ML? </vt:lpstr>
      <vt:lpstr>Layers of ML Deployment Stack</vt:lpstr>
      <vt:lpstr>GPU Management in Kubernetes</vt:lpstr>
      <vt:lpstr>Enabling GPU Support in Kubernetes Today</vt:lpstr>
      <vt:lpstr>Enabling GPU Support in Kubernetes Today</vt:lpstr>
      <vt:lpstr>Enabling GPU Support in Kubernetes Today</vt:lpstr>
      <vt:lpstr>Enabling GPU Support in Kubernetes Today</vt:lpstr>
      <vt:lpstr>Enabling GPU Support in Kubernetes Today</vt:lpstr>
      <vt:lpstr>Enabling GPU Support in Kubernetes Today</vt:lpstr>
      <vt:lpstr>Enabling GPUs in Kubernetes</vt:lpstr>
      <vt:lpstr>Enabling GPUs in Kubernetes</vt:lpstr>
      <vt:lpstr>Operational Challenges</vt:lpstr>
      <vt:lpstr>Operational Challenges</vt:lpstr>
      <vt:lpstr>Operational Challenges</vt:lpstr>
      <vt:lpstr>Operational Challenges</vt:lpstr>
      <vt:lpstr>PowerPoint Presentation</vt:lpstr>
      <vt:lpstr>What are Kubernetes Operators ?</vt:lpstr>
      <vt:lpstr>Kubernetes Operators</vt:lpstr>
      <vt:lpstr>Why use Operators ?</vt:lpstr>
      <vt:lpstr>PowerPoint Presentation</vt:lpstr>
      <vt:lpstr>GPU Operator</vt:lpstr>
      <vt:lpstr>GPU Operator</vt:lpstr>
      <vt:lpstr>GPU Operator</vt:lpstr>
      <vt:lpstr>ClusterPolicy API</vt:lpstr>
      <vt:lpstr>ClusterPolicy API</vt:lpstr>
      <vt:lpstr>ClusterPolicy API</vt:lpstr>
      <vt:lpstr>NVIDIADriver API</vt:lpstr>
      <vt:lpstr>NVIDIADriver API</vt:lpstr>
      <vt:lpstr>GPU Driver Container</vt:lpstr>
      <vt:lpstr>MIG Manager </vt:lpstr>
      <vt:lpstr>GPU Feature Discovery</vt:lpstr>
      <vt:lpstr>GPU Feature Discovery</vt:lpstr>
      <vt:lpstr>GPU Operator In Action</vt:lpstr>
      <vt:lpstr>Fine-tuning LLMs with Operators</vt:lpstr>
      <vt:lpstr>Fine-tuning Requirements</vt:lpstr>
      <vt:lpstr>Open-source ML operators</vt:lpstr>
      <vt:lpstr>Kubernetes AI Toolchain  Operator</vt:lpstr>
      <vt:lpstr>Overview of LLM Fine-tuning Demo</vt:lpstr>
      <vt:lpstr>Demo with GPU-Operator and Fine-tuning with KAITO </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Craig Ross</dc:creator>
  <cp:lastModifiedBy>Ganeshkumar Ashokavardhanan</cp:lastModifiedBy>
  <cp:revision>3</cp:revision>
  <dcterms:created xsi:type="dcterms:W3CDTF">2024-04-16T13:17:35Z</dcterms:created>
  <dcterms:modified xsi:type="dcterms:W3CDTF">2024-08-21T07:44:21Z</dcterms:modified>
</cp:coreProperties>
</file>